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7" r:id="rId2"/>
    <p:sldId id="300" r:id="rId3"/>
    <p:sldId id="301" r:id="rId4"/>
    <p:sldId id="302" r:id="rId5"/>
    <p:sldId id="299" r:id="rId6"/>
    <p:sldId id="29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5E89"/>
    <a:srgbClr val="0C4567"/>
    <a:srgbClr val="F392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9"/>
    <p:restoredTop sz="73754" autoAdjust="0"/>
  </p:normalViewPr>
  <p:slideViewPr>
    <p:cSldViewPr>
      <p:cViewPr varScale="1">
        <p:scale>
          <a:sx n="53" d="100"/>
          <a:sy n="53" d="100"/>
        </p:scale>
        <p:origin x="-185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3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E890B6-AF95-534B-BE93-DC4826072F98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0BABCE-1F13-2D45-9B92-E6F182939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402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A1101-250F-CF45-81CD-2C51115D166F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89CA4D-3CE3-984E-85C6-D1B89BBB9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5710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9CA4D-3CE3-984E-85C6-D1B89BBB94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402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9CA4D-3CE3-984E-85C6-D1B89BBB94E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64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9CA4D-3CE3-984E-85C6-D1B89BBB94E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422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9CA4D-3CE3-984E-85C6-D1B89BBB94E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830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9CA4D-3CE3-984E-85C6-D1B89BBB94E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491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24" y="2263775"/>
            <a:ext cx="5364088" cy="1470025"/>
          </a:xfrm>
        </p:spPr>
        <p:txBody>
          <a:bodyPr/>
          <a:lstStyle>
            <a:lvl1pPr algn="l">
              <a:defRPr b="1">
                <a:solidFill>
                  <a:srgbClr val="125E89"/>
                </a:solidFill>
              </a:defRPr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0488" y="3886200"/>
            <a:ext cx="5379624" cy="990600"/>
          </a:xfrm>
        </p:spPr>
        <p:txBody>
          <a:bodyPr>
            <a:normAutofit/>
          </a:bodyPr>
          <a:lstStyle>
            <a:lvl1pPr marL="0" indent="0" algn="l">
              <a:buNone/>
              <a:defRPr sz="28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your name and affiliation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16024" y="4953000"/>
            <a:ext cx="5364088" cy="492224"/>
          </a:xfrm>
        </p:spPr>
        <p:txBody>
          <a:bodyPr>
            <a:noAutofit/>
          </a:bodyPr>
          <a:lstStyle>
            <a:lvl1pPr marL="0" indent="0">
              <a:buNone/>
              <a:defRPr lang="it-IT" sz="2400" kern="1200" baseline="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your email address</a:t>
            </a:r>
            <a:endParaRPr lang="it-IT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909086" y="5232476"/>
            <a:ext cx="3200400" cy="1013048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rgbClr val="F39223"/>
                </a:solidFill>
              </a:defRPr>
            </a:lvl1pPr>
          </a:lstStyle>
          <a:p>
            <a:pPr lvl="0"/>
            <a:r>
              <a:rPr lang="en-US" dirty="0" smtClean="0"/>
              <a:t>Click to edit the name of the event, the date and the location</a:t>
            </a:r>
            <a:endParaRPr lang="it-IT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7" y="6280784"/>
            <a:ext cx="826363" cy="57019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838200" y="6530368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BlueBRIDGE </a:t>
            </a:r>
            <a:r>
              <a:rPr lang="en-US" sz="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receives funding from the European Union’s Horizon 2020 research and innovation p</a:t>
            </a:r>
            <a:r>
              <a:rPr lang="it-IT" sz="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rogramme</a:t>
            </a:r>
            <a:r>
              <a:rPr lang="en-US" sz="9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grant agreement No. 675680</a:t>
            </a:r>
          </a:p>
        </p:txBody>
      </p:sp>
      <p:sp>
        <p:nvSpPr>
          <p:cNvPr id="14" name="Subtitle 8"/>
          <p:cNvSpPr txBox="1">
            <a:spLocks/>
          </p:cNvSpPr>
          <p:nvPr/>
        </p:nvSpPr>
        <p:spPr>
          <a:xfrm>
            <a:off x="4975992" y="6503734"/>
            <a:ext cx="4168008" cy="3276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it-IT" sz="2000" b="1" dirty="0">
                <a:solidFill>
                  <a:schemeClr val="bg1"/>
                </a:solidFill>
              </a:rPr>
              <a:t>www.bluebridge-vres.eu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7" y="6280784"/>
            <a:ext cx="826363" cy="570192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838200" y="6530368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BlueBRIDGE </a:t>
            </a:r>
            <a:r>
              <a:rPr lang="en-US" sz="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receives funding from the European Union’s Horizon 2020 research and innovation p</a:t>
            </a:r>
            <a:r>
              <a:rPr lang="it-IT" sz="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rogramme</a:t>
            </a:r>
            <a:r>
              <a:rPr lang="en-US" sz="9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grant agreement No. 675680</a:t>
            </a:r>
          </a:p>
        </p:txBody>
      </p:sp>
      <p:sp>
        <p:nvSpPr>
          <p:cNvPr id="15" name="Subtitle 8"/>
          <p:cNvSpPr txBox="1">
            <a:spLocks/>
          </p:cNvSpPr>
          <p:nvPr userDrawn="1"/>
        </p:nvSpPr>
        <p:spPr>
          <a:xfrm>
            <a:off x="4975992" y="6503734"/>
            <a:ext cx="4168008" cy="3276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it-IT" sz="2000" b="1" dirty="0">
                <a:solidFill>
                  <a:schemeClr val="bg1"/>
                </a:solidFill>
              </a:rPr>
              <a:t>www.bluebridge-vres.eu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7A7DB-B8E9-D14D-9C1F-042F458915E8}" type="datetime1">
              <a:rPr lang="it-IT" smtClean="0"/>
              <a:t>30/09/2016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BlueBRIDGE EAB Meeting, 4 March 2016, FAO-Rome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237AD-4902-6F47-95BC-D608D1E65890}" type="datetime1">
              <a:rPr lang="it-IT" smtClean="0"/>
              <a:t>30/09/2016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BlueBRIDGE EAB Meeting, 4 March 2016, FAO-Rome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[custom bullets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7BCD-F6BC-004B-B859-0478F8CB3E53}" type="datetime1">
              <a:rPr lang="it-IT" smtClean="0"/>
              <a:t>30/09/2016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BlueBRIDGE EAB Meeting, 4 March 2016, FAO-Rome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>
                <a:solidFill>
                  <a:srgbClr val="125E89"/>
                </a:solidFill>
              </a:defRPr>
            </a:lvl1pPr>
            <a:lvl2pPr marL="742950" indent="-285750">
              <a:buFontTx/>
              <a:buBlip>
                <a:blip r:embed="rId2"/>
              </a:buBlip>
              <a:defRPr>
                <a:solidFill>
                  <a:srgbClr val="125E89"/>
                </a:solidFill>
              </a:defRPr>
            </a:lvl2pPr>
            <a:lvl3pPr marL="1143000" indent="-228600">
              <a:buFontTx/>
              <a:buBlip>
                <a:blip r:embed="rId2"/>
              </a:buBlip>
              <a:defRPr>
                <a:solidFill>
                  <a:srgbClr val="125E89"/>
                </a:solidFill>
              </a:defRPr>
            </a:lvl3pPr>
            <a:lvl4pPr marL="1600200" indent="-228600">
              <a:buFontTx/>
              <a:buBlip>
                <a:blip r:embed="rId2"/>
              </a:buBlip>
              <a:defRPr>
                <a:solidFill>
                  <a:srgbClr val="125E89"/>
                </a:solidFill>
              </a:defRPr>
            </a:lvl4pPr>
            <a:lvl5pPr marL="2057400" indent="-228600">
              <a:buFontTx/>
              <a:buBlip>
                <a:blip r:embed="rId2"/>
              </a:buBlip>
              <a:defRPr>
                <a:solidFill>
                  <a:srgbClr val="125E89"/>
                </a:solidFill>
              </a:defRPr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6276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24" y="2263775"/>
            <a:ext cx="5364088" cy="1470025"/>
          </a:xfrm>
        </p:spPr>
        <p:txBody>
          <a:bodyPr/>
          <a:lstStyle>
            <a:lvl1pPr algn="l">
              <a:defRPr>
                <a:solidFill>
                  <a:srgbClr val="125E8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0488" y="3886200"/>
            <a:ext cx="5379624" cy="990600"/>
          </a:xfrm>
        </p:spPr>
        <p:txBody>
          <a:bodyPr>
            <a:normAutofit/>
          </a:bodyPr>
          <a:lstStyle>
            <a:lvl1pPr marL="0" indent="0" algn="l">
              <a:buNone/>
              <a:defRPr sz="28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your name and affiliation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16024" y="4953000"/>
            <a:ext cx="5364088" cy="492224"/>
          </a:xfrm>
        </p:spPr>
        <p:txBody>
          <a:bodyPr>
            <a:noAutofit/>
          </a:bodyPr>
          <a:lstStyle>
            <a:lvl1pPr marL="0" indent="0">
              <a:buNone/>
              <a:defRPr lang="it-IT" sz="2400" kern="1200" baseline="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your email address</a:t>
            </a:r>
            <a:endParaRPr lang="it-IT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909086" y="5232476"/>
            <a:ext cx="3200400" cy="1013048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rgbClr val="F39223"/>
                </a:solidFill>
              </a:defRPr>
            </a:lvl1pPr>
          </a:lstStyle>
          <a:p>
            <a:pPr lvl="0"/>
            <a:r>
              <a:rPr lang="en-US" dirty="0" smtClean="0"/>
              <a:t>Click to edit the name of the event, the date and the location</a:t>
            </a:r>
            <a:endParaRPr lang="it-IT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7" y="6280784"/>
            <a:ext cx="826363" cy="570192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838200" y="6530368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BlueBRIDGE </a:t>
            </a:r>
            <a:r>
              <a:rPr lang="en-US" sz="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receives funding from the European Union’s Horizon 2020 research and innovation p</a:t>
            </a:r>
            <a:r>
              <a:rPr lang="it-IT" sz="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rogramme</a:t>
            </a:r>
            <a:r>
              <a:rPr lang="en-US" sz="9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grant agreement No. 675680</a:t>
            </a:r>
          </a:p>
        </p:txBody>
      </p:sp>
      <p:sp>
        <p:nvSpPr>
          <p:cNvPr id="14" name="Subtitle 8"/>
          <p:cNvSpPr txBox="1">
            <a:spLocks/>
          </p:cNvSpPr>
          <p:nvPr userDrawn="1"/>
        </p:nvSpPr>
        <p:spPr>
          <a:xfrm>
            <a:off x="4975992" y="6503734"/>
            <a:ext cx="4168008" cy="3276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it-IT" sz="2000" b="1" dirty="0">
                <a:solidFill>
                  <a:schemeClr val="bg1"/>
                </a:solidFill>
              </a:rPr>
              <a:t>www.bluebridge-vres.eu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74638"/>
            <a:ext cx="6553200" cy="1143000"/>
          </a:xfrm>
        </p:spPr>
        <p:txBody>
          <a:bodyPr/>
          <a:lstStyle>
            <a:lvl1pPr algn="r">
              <a:defRPr>
                <a:solidFill>
                  <a:srgbClr val="125E89"/>
                </a:solidFill>
              </a:defRPr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>
                <a:solidFill>
                  <a:srgbClr val="125E89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>
                <a:solidFill>
                  <a:srgbClr val="125E89"/>
                </a:solidFill>
              </a:defRPr>
            </a:lvl2pPr>
            <a:lvl3pPr marL="1143000" indent="-228600">
              <a:buFont typeface="Arial" panose="020B0604020202020204" pitchFamily="34" charset="0"/>
              <a:buChar char="•"/>
              <a:defRPr>
                <a:solidFill>
                  <a:srgbClr val="125E89"/>
                </a:solidFill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rgbClr val="125E89"/>
                </a:solidFill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rgbClr val="125E89"/>
                </a:solidFill>
              </a:defRPr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BF44D-3660-394F-9E05-8FC0E8085066}" type="datetime1">
              <a:rPr lang="it-IT" smtClean="0"/>
              <a:t>30/09/2016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BlueBRIDGE EAB Meeting, 4 March 2016, FAO-Rome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1A59F-47C1-8449-A1E2-F2C0BF6B9DC8}" type="datetime1">
              <a:rPr lang="it-IT" smtClean="0"/>
              <a:t>30/09/2016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BlueBRIDGE EAB Meeting, 4 March 2016, FAO-Rome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0" y="116632"/>
            <a:ext cx="3352800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34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9AC1-FD7F-9E45-836E-FC0CB5FEBEFA}" type="datetime1">
              <a:rPr lang="it-IT" smtClean="0"/>
              <a:t>30/09/2016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BlueBRIDGE EAB Meeting, 4 March 2016, FAO-Rome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A924-3CB9-FA4A-BEB5-17A8658A7E9E}" type="datetime1">
              <a:rPr lang="it-IT" smtClean="0"/>
              <a:t>30/09/2016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BlueBRIDGE EAB Meeting, 4 March 2016, FAO-Rome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393C-FC16-464A-B81A-D718BAC1F05A}" type="datetime1">
              <a:rPr lang="it-IT" smtClean="0"/>
              <a:t>30/09/2016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BlueBRIDGE EAB Meeting, 4 March 2016, FAO-Rome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1D40-F3C4-DA4F-82E4-F9EF9A836792}" type="datetime1">
              <a:rPr lang="it-IT" smtClean="0"/>
              <a:t>30/09/2016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BlueBRIDGE EAB Meeting, 4 March 2016, FAO-Rome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09800"/>
            <a:ext cx="3008313" cy="3916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C4F1-E9A3-5D48-AAB5-B533D146FD75}" type="datetime1">
              <a:rPr lang="it-IT" smtClean="0"/>
              <a:t>30/09/2016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BlueBRIDGE EAB Meeting, 4 March 2016, FAO-Rome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3600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5F89-58F3-AD46-8F61-F36F8D58599C}" type="datetime1">
              <a:rPr lang="it-IT" smtClean="0"/>
              <a:t>30/09/2016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BlueBRIDGE EAB Meeting, 4 March 2016, FAO-Rome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33600" y="274638"/>
            <a:ext cx="6553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03F6A-387E-6E45-BF98-B959D869ABBE}" type="datetime1">
              <a:rPr lang="it-IT" smtClean="0"/>
              <a:t>30/09/2016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7784" y="6356350"/>
            <a:ext cx="3888432" cy="3850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BlueBRIDGE EAB Meeting, 4 March 2016, FAO-Rome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49" r:id="rId1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rgbClr val="125E8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6"/>
        </a:buBlip>
        <a:defRPr sz="3200" kern="1200">
          <a:solidFill>
            <a:srgbClr val="125E89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6"/>
        </a:buBlip>
        <a:defRPr sz="2800" kern="1200">
          <a:solidFill>
            <a:srgbClr val="125E89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6"/>
        </a:buBlip>
        <a:defRPr sz="2400" kern="1200">
          <a:solidFill>
            <a:srgbClr val="125E89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6"/>
        </a:buBlip>
        <a:defRPr sz="2000" kern="1200">
          <a:solidFill>
            <a:srgbClr val="125E89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6"/>
        </a:buBlip>
        <a:defRPr sz="2000" kern="1200">
          <a:solidFill>
            <a:srgbClr val="125E8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2420888"/>
            <a:ext cx="8496944" cy="107525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b="1" dirty="0" smtClean="0"/>
              <a:t>What </a:t>
            </a:r>
            <a:r>
              <a:rPr lang="en-US" sz="4000" b="1" dirty="0"/>
              <a:t>are the existing approaches to deliver Virtual Research Environments? </a:t>
            </a:r>
          </a:p>
        </p:txBody>
      </p:sp>
    </p:spTree>
    <p:extLst>
      <p:ext uri="{BB962C8B-B14F-4D97-AF65-F5344CB8AC3E}">
        <p14:creationId xmlns:p14="http://schemas.microsoft.com/office/powerpoint/2010/main" val="8290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contenuto 2"/>
          <p:cNvSpPr txBox="1">
            <a:spLocks/>
          </p:cNvSpPr>
          <p:nvPr/>
        </p:nvSpPr>
        <p:spPr>
          <a:xfrm>
            <a:off x="323528" y="2204864"/>
            <a:ext cx="8496944" cy="15582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125E8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125E8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125E8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125E8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125E8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b="1" dirty="0" smtClean="0"/>
              <a:t>How are the current VREs contributing to interconnect the new and existing data infrastructures across Europe? </a:t>
            </a:r>
          </a:p>
        </p:txBody>
      </p:sp>
    </p:spTree>
    <p:extLst>
      <p:ext uri="{BB962C8B-B14F-4D97-AF65-F5344CB8AC3E}">
        <p14:creationId xmlns:p14="http://schemas.microsoft.com/office/powerpoint/2010/main" val="426994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2"/>
          <p:cNvSpPr txBox="1">
            <a:spLocks/>
          </p:cNvSpPr>
          <p:nvPr/>
        </p:nvSpPr>
        <p:spPr>
          <a:xfrm>
            <a:off x="467544" y="2060848"/>
            <a:ext cx="8496944" cy="3358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125E8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125E8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125E8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125E8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125E8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b="1" dirty="0" smtClean="0"/>
              <a:t>How to ensure that data can be used as widely as possible, across scientific disciplines, between the public and the private sector? </a:t>
            </a:r>
            <a:endParaRPr lang="it-IT" sz="4000" b="1" dirty="0"/>
          </a:p>
        </p:txBody>
      </p:sp>
    </p:spTree>
    <p:extLst>
      <p:ext uri="{BB962C8B-B14F-4D97-AF65-F5344CB8AC3E}">
        <p14:creationId xmlns:p14="http://schemas.microsoft.com/office/powerpoint/2010/main" val="415787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2"/>
          <p:cNvSpPr txBox="1">
            <a:spLocks/>
          </p:cNvSpPr>
          <p:nvPr/>
        </p:nvSpPr>
        <p:spPr>
          <a:xfrm>
            <a:off x="467544" y="2060848"/>
            <a:ext cx="8496944" cy="3358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125E8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125E8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125E8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125E8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125E8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b="1" dirty="0" smtClean="0"/>
              <a:t>How </a:t>
            </a:r>
            <a:r>
              <a:rPr lang="en-US" sz="4000" b="1" dirty="0"/>
              <a:t>VREs are supporting different stakeholders? </a:t>
            </a:r>
          </a:p>
          <a:p>
            <a:pPr marL="0" indent="0" algn="ctr">
              <a:buNone/>
            </a:pPr>
            <a:endParaRPr lang="it-IT" sz="4000" b="1" dirty="0"/>
          </a:p>
        </p:txBody>
      </p:sp>
    </p:spTree>
    <p:extLst>
      <p:ext uri="{BB962C8B-B14F-4D97-AF65-F5344CB8AC3E}">
        <p14:creationId xmlns:p14="http://schemas.microsoft.com/office/powerpoint/2010/main" val="24596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417638"/>
            <a:ext cx="8496944" cy="46756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b="1" dirty="0" smtClean="0"/>
          </a:p>
          <a:p>
            <a:pPr marL="0" indent="0" algn="ctr">
              <a:buNone/>
            </a:pPr>
            <a:r>
              <a:rPr lang="en-US" sz="4000" b="1" dirty="0" smtClean="0"/>
              <a:t>To </a:t>
            </a:r>
            <a:r>
              <a:rPr lang="en-US" sz="4000" b="1" dirty="0"/>
              <a:t>sum up, what are in your opinion the major challenges and barriers to achieve what envisaged by the EOSC in relation to the above topics? </a:t>
            </a:r>
            <a:br>
              <a:rPr lang="en-US" sz="4000" b="1" dirty="0"/>
            </a:br>
            <a:endParaRPr lang="en-US" sz="4000" b="1" dirty="0"/>
          </a:p>
          <a:p>
            <a:pPr marL="0" indent="0" algn="ctr">
              <a:spcBef>
                <a:spcPts val="0"/>
              </a:spcBef>
              <a:buNone/>
            </a:pPr>
            <a:endParaRPr lang="it-IT" sz="4000" b="1" dirty="0"/>
          </a:p>
        </p:txBody>
      </p:sp>
    </p:spTree>
    <p:extLst>
      <p:ext uri="{BB962C8B-B14F-4D97-AF65-F5344CB8AC3E}">
        <p14:creationId xmlns:p14="http://schemas.microsoft.com/office/powerpoint/2010/main" val="326278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5" y="3068960"/>
            <a:ext cx="6840760" cy="1362075"/>
          </a:xfrm>
        </p:spPr>
        <p:txBody>
          <a:bodyPr>
            <a:normAutofit fontScale="90000"/>
          </a:bodyPr>
          <a:lstStyle/>
          <a:p>
            <a:r>
              <a:rPr lang="it-IT" sz="4400" dirty="0" smtClean="0"/>
              <a:t>www.bluebridge-vres.eu</a:t>
            </a:r>
            <a:endParaRPr lang="en-GB" sz="4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0" y="4221088"/>
            <a:ext cx="6444208" cy="144016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800" dirty="0" smtClean="0"/>
              <a:t>Contacts:</a:t>
            </a:r>
          </a:p>
          <a:p>
            <a:pPr marL="0" indent="0">
              <a:buNone/>
            </a:pPr>
            <a:r>
              <a:rPr lang="it-IT" sz="2800" dirty="0" smtClean="0"/>
              <a:t>info@bluebridge-vres.eu</a:t>
            </a:r>
          </a:p>
          <a:p>
            <a:pPr marL="0" indent="0">
              <a:buNone/>
            </a:pPr>
            <a:r>
              <a:rPr lang="it-IT" sz="2800" dirty="0" smtClean="0"/>
              <a:t>@</a:t>
            </a:r>
            <a:r>
              <a:rPr lang="it-IT" sz="2800" dirty="0" err="1" smtClean="0"/>
              <a:t>BlueBridgeVREs</a:t>
            </a:r>
            <a:endParaRPr lang="it-IT" sz="28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861904"/>
            <a:ext cx="1440185" cy="86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1259607" y="5806329"/>
            <a:ext cx="6444208" cy="97221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it-IT" sz="2400" i="1" dirty="0" smtClean="0">
                <a:solidFill>
                  <a:schemeClr val="bg1">
                    <a:lumMod val="50000"/>
                  </a:schemeClr>
                </a:solidFill>
              </a:rPr>
              <a:t>Think about sustainable fisheries!</a:t>
            </a:r>
          </a:p>
          <a:p>
            <a:pPr marL="0" indent="0" algn="r">
              <a:buNone/>
            </a:pPr>
            <a:r>
              <a:rPr lang="it-IT" sz="2400" i="1" dirty="0">
                <a:solidFill>
                  <a:schemeClr val="bg1">
                    <a:lumMod val="50000"/>
                  </a:schemeClr>
                </a:solidFill>
              </a:rPr>
              <a:t>Download AppliFish </a:t>
            </a:r>
          </a:p>
          <a:p>
            <a:pPr marL="0" indent="0">
              <a:buNone/>
            </a:pPr>
            <a:endParaRPr lang="it-IT" sz="2400" i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sz="24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59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Template.potx</Template>
  <TotalTime>13875</TotalTime>
  <Words>106</Words>
  <Application>Microsoft Office PowerPoint</Application>
  <PresentationFormat>On-screen Show (4:3)</PresentationFormat>
  <Paragraphs>17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www.bluebridge-vres.eu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Uptake</dc:title>
  <dc:creator>Sara</dc:creator>
  <cp:lastModifiedBy>Timea</cp:lastModifiedBy>
  <cp:revision>214</cp:revision>
  <dcterms:created xsi:type="dcterms:W3CDTF">2015-08-27T14:30:34Z</dcterms:created>
  <dcterms:modified xsi:type="dcterms:W3CDTF">2016-09-30T09:50:29Z</dcterms:modified>
</cp:coreProperties>
</file>