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5.jpg" ContentType="image/png"/>
  <Override PartName="/ppt/media/image28.jpg" ContentType="image/png"/>
  <Override PartName="/ppt/media/image29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0" r:id="rId3"/>
    <p:sldId id="365" r:id="rId4"/>
    <p:sldId id="337" r:id="rId5"/>
    <p:sldId id="371" r:id="rId6"/>
    <p:sldId id="372" r:id="rId7"/>
    <p:sldId id="369" r:id="rId8"/>
    <p:sldId id="367" r:id="rId9"/>
    <p:sldId id="341" r:id="rId10"/>
    <p:sldId id="346" r:id="rId11"/>
    <p:sldId id="347" r:id="rId12"/>
    <p:sldId id="361" r:id="rId13"/>
    <p:sldId id="352" r:id="rId14"/>
    <p:sldId id="354" r:id="rId15"/>
    <p:sldId id="351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89"/>
    <a:srgbClr val="F39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6" autoAdjust="0"/>
    <p:restoredTop sz="96433" autoAdjust="0"/>
  </p:normalViewPr>
  <p:slideViewPr>
    <p:cSldViewPr>
      <p:cViewPr varScale="1">
        <p:scale>
          <a:sx n="99" d="100"/>
          <a:sy n="99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7BAD5-6953-6944-8004-772FA5225BCF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EAB945-FBF4-4F46-BC9F-30FE3AC03DC6}">
      <dgm:prSet custT="1"/>
      <dgm:spPr/>
      <dgm:t>
        <a:bodyPr lIns="0" rIns="0"/>
        <a:lstStyle/>
        <a:p>
          <a:pPr rtl="0"/>
          <a:r>
            <a:rPr lang="en-GB" sz="2400" b="1" dirty="0" smtClean="0"/>
            <a:t>new approaches </a:t>
          </a:r>
          <a:r>
            <a:rPr lang="en-GB" sz="2400" dirty="0" smtClean="0">
              <a:solidFill>
                <a:srgbClr val="F39223"/>
              </a:solidFill>
            </a:rPr>
            <a:t>to collect-analyse-curate the data</a:t>
          </a:r>
          <a:endParaRPr lang="en-US" sz="2400" dirty="0">
            <a:solidFill>
              <a:srgbClr val="F39223"/>
            </a:solidFill>
          </a:endParaRPr>
        </a:p>
      </dgm:t>
    </dgm:pt>
    <dgm:pt modelId="{867613C6-FE80-554F-9342-E90E0483B30B}" type="parTrans" cxnId="{9B16B3DA-EBAD-6A4C-95EF-7A2AA272C52D}">
      <dgm:prSet/>
      <dgm:spPr/>
      <dgm:t>
        <a:bodyPr/>
        <a:lstStyle/>
        <a:p>
          <a:endParaRPr lang="en-GB"/>
        </a:p>
      </dgm:t>
    </dgm:pt>
    <dgm:pt modelId="{F682516B-7B84-CE40-B16D-32A330795447}" type="sibTrans" cxnId="{9B16B3DA-EBAD-6A4C-95EF-7A2AA272C52D}">
      <dgm:prSet/>
      <dgm:spPr/>
      <dgm:t>
        <a:bodyPr/>
        <a:lstStyle/>
        <a:p>
          <a:endParaRPr lang="en-GB"/>
        </a:p>
      </dgm:t>
    </dgm:pt>
    <dgm:pt modelId="{41018449-99D8-3745-897C-F093C0994091}">
      <dgm:prSet custT="1"/>
      <dgm:spPr/>
      <dgm:t>
        <a:bodyPr lIns="0" rIns="0"/>
        <a:lstStyle/>
        <a:p>
          <a:pPr rtl="0"/>
          <a:r>
            <a:rPr lang="en-GB" sz="2400" b="1" dirty="0" smtClean="0"/>
            <a:t>New tools </a:t>
          </a:r>
          <a:r>
            <a:rPr lang="en-GB" sz="2400" dirty="0" smtClean="0"/>
            <a:t>to </a:t>
          </a:r>
          <a:r>
            <a:rPr lang="en-GB" sz="2400" dirty="0" smtClean="0">
              <a:solidFill>
                <a:srgbClr val="F39223"/>
              </a:solidFill>
            </a:rPr>
            <a:t>exchange </a:t>
          </a:r>
          <a:r>
            <a:rPr lang="en-GB" sz="2400" dirty="0" smtClean="0">
              <a:solidFill>
                <a:srgbClr val="000000"/>
              </a:solidFill>
            </a:rPr>
            <a:t>and</a:t>
          </a:r>
          <a:r>
            <a:rPr lang="en-GB" sz="2400" dirty="0" smtClean="0">
              <a:solidFill>
                <a:srgbClr val="F39223"/>
              </a:solidFill>
            </a:rPr>
            <a:t> guarantee the longevity of the data </a:t>
          </a:r>
          <a:r>
            <a:rPr lang="en-GB" sz="2400" dirty="0" smtClean="0">
              <a:solidFill>
                <a:srgbClr val="000000"/>
              </a:solidFill>
            </a:rPr>
            <a:t>and the </a:t>
          </a:r>
          <a:r>
            <a:rPr lang="en-GB" sz="2400" dirty="0" smtClean="0">
              <a:solidFill>
                <a:srgbClr val="F39223"/>
              </a:solidFill>
            </a:rPr>
            <a:t>reusability of the experiments</a:t>
          </a:r>
          <a:endParaRPr lang="en-GB" sz="2400" dirty="0">
            <a:solidFill>
              <a:srgbClr val="F39223"/>
            </a:solidFill>
          </a:endParaRPr>
        </a:p>
      </dgm:t>
    </dgm:pt>
    <dgm:pt modelId="{2BDABC06-B0BE-3E40-9D71-F69C05292DE5}" type="parTrans" cxnId="{EB6E84D6-1B70-B24E-A8C8-712B7D8DB206}">
      <dgm:prSet/>
      <dgm:spPr/>
      <dgm:t>
        <a:bodyPr/>
        <a:lstStyle/>
        <a:p>
          <a:endParaRPr lang="en-GB"/>
        </a:p>
      </dgm:t>
    </dgm:pt>
    <dgm:pt modelId="{9D130CA2-E542-DE4B-9261-288DA2604A2D}" type="sibTrans" cxnId="{EB6E84D6-1B70-B24E-A8C8-712B7D8DB206}">
      <dgm:prSet/>
      <dgm:spPr/>
      <dgm:t>
        <a:bodyPr/>
        <a:lstStyle/>
        <a:p>
          <a:endParaRPr lang="en-GB"/>
        </a:p>
      </dgm:t>
    </dgm:pt>
    <dgm:pt modelId="{0F430875-2C67-0947-9652-382634573572}" type="pres">
      <dgm:prSet presAssocID="{3E77BAD5-6953-6944-8004-772FA5225BC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3221EE-7891-0E42-BF5D-886A4E2B4127}" type="pres">
      <dgm:prSet presAssocID="{3E77BAD5-6953-6944-8004-772FA5225BCF}" presName="divider" presStyleLbl="fgShp" presStyleIdx="0" presStyleCnt="1" custAng="300000" custLinFactNeighborX="105" custLinFactNeighborY="381"/>
      <dgm:spPr/>
    </dgm:pt>
    <dgm:pt modelId="{2DC6B885-CBC5-C740-9F2F-17DBBAFE5ED5}" type="pres">
      <dgm:prSet presAssocID="{41EAB945-FBF4-4F46-BC9F-30FE3AC03DC6}" presName="downArrow" presStyleLbl="node1" presStyleIdx="0" presStyleCnt="2" custScaleX="28415" custScaleY="88273" custLinFactNeighborX="-72450" custLinFactNeighborY="-14450"/>
      <dgm:spPr/>
    </dgm:pt>
    <dgm:pt modelId="{EA8A568F-5E6A-B843-8C3C-C78FCB9CD32C}" type="pres">
      <dgm:prSet presAssocID="{41EAB945-FBF4-4F46-BC9F-30FE3AC03DC6}" presName="downArrowText" presStyleLbl="revTx" presStyleIdx="0" presStyleCnt="2" custScaleX="280589" custScaleY="68750" custLinFactNeighborX="-43419" custLinFactNeighborY="-103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B27382-ACB9-7443-9995-BA2B4F5C5208}" type="pres">
      <dgm:prSet presAssocID="{41018449-99D8-3745-897C-F093C0994091}" presName="upArrow" presStyleLbl="node1" presStyleIdx="1" presStyleCnt="2" custScaleX="28414" custScaleY="92189" custLinFactNeighborX="76924" custLinFactNeighborY="16301"/>
      <dgm:spPr/>
    </dgm:pt>
    <dgm:pt modelId="{952026E1-E67C-A540-9CC9-247A8C1FB848}" type="pres">
      <dgm:prSet presAssocID="{41018449-99D8-3745-897C-F093C0994091}" presName="upArrowText" presStyleLbl="revTx" presStyleIdx="1" presStyleCnt="2" custScaleX="285178" custScaleY="68751" custLinFactNeighborX="47693" custLinFactNeighborY="12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A53AE4-8894-E04A-A49D-19CC1459F323}" type="presOf" srcId="{41018449-99D8-3745-897C-F093C0994091}" destId="{952026E1-E67C-A540-9CC9-247A8C1FB848}" srcOrd="0" destOrd="0" presId="urn:microsoft.com/office/officeart/2005/8/layout/arrow3"/>
    <dgm:cxn modelId="{EB6E84D6-1B70-B24E-A8C8-712B7D8DB206}" srcId="{3E77BAD5-6953-6944-8004-772FA5225BCF}" destId="{41018449-99D8-3745-897C-F093C0994091}" srcOrd="1" destOrd="0" parTransId="{2BDABC06-B0BE-3E40-9D71-F69C05292DE5}" sibTransId="{9D130CA2-E542-DE4B-9261-288DA2604A2D}"/>
    <dgm:cxn modelId="{6FEFC7DD-8A72-D24D-9E68-705C601E643A}" type="presOf" srcId="{41EAB945-FBF4-4F46-BC9F-30FE3AC03DC6}" destId="{EA8A568F-5E6A-B843-8C3C-C78FCB9CD32C}" srcOrd="0" destOrd="0" presId="urn:microsoft.com/office/officeart/2005/8/layout/arrow3"/>
    <dgm:cxn modelId="{7C290969-E449-9345-B56A-F14C390D2510}" type="presOf" srcId="{3E77BAD5-6953-6944-8004-772FA5225BCF}" destId="{0F430875-2C67-0947-9652-382634573572}" srcOrd="0" destOrd="0" presId="urn:microsoft.com/office/officeart/2005/8/layout/arrow3"/>
    <dgm:cxn modelId="{9B16B3DA-EBAD-6A4C-95EF-7A2AA272C52D}" srcId="{3E77BAD5-6953-6944-8004-772FA5225BCF}" destId="{41EAB945-FBF4-4F46-BC9F-30FE3AC03DC6}" srcOrd="0" destOrd="0" parTransId="{867613C6-FE80-554F-9342-E90E0483B30B}" sibTransId="{F682516B-7B84-CE40-B16D-32A330795447}"/>
    <dgm:cxn modelId="{2A0A4B48-EA65-DA46-9993-1B02490713F1}" type="presParOf" srcId="{0F430875-2C67-0947-9652-382634573572}" destId="{AA3221EE-7891-0E42-BF5D-886A4E2B4127}" srcOrd="0" destOrd="0" presId="urn:microsoft.com/office/officeart/2005/8/layout/arrow3"/>
    <dgm:cxn modelId="{CEE4ADFD-F73D-074B-8C2F-68A729E4897A}" type="presParOf" srcId="{0F430875-2C67-0947-9652-382634573572}" destId="{2DC6B885-CBC5-C740-9F2F-17DBBAFE5ED5}" srcOrd="1" destOrd="0" presId="urn:microsoft.com/office/officeart/2005/8/layout/arrow3"/>
    <dgm:cxn modelId="{12B5F9F5-4EB0-2541-A002-26DC0AE497FE}" type="presParOf" srcId="{0F430875-2C67-0947-9652-382634573572}" destId="{EA8A568F-5E6A-B843-8C3C-C78FCB9CD32C}" srcOrd="2" destOrd="0" presId="urn:microsoft.com/office/officeart/2005/8/layout/arrow3"/>
    <dgm:cxn modelId="{D91A7D83-1F49-D64D-B45B-D565284AEEDB}" type="presParOf" srcId="{0F430875-2C67-0947-9652-382634573572}" destId="{5DB27382-ACB9-7443-9995-BA2B4F5C5208}" srcOrd="3" destOrd="0" presId="urn:microsoft.com/office/officeart/2005/8/layout/arrow3"/>
    <dgm:cxn modelId="{4AD28C90-693C-6644-AAB0-8106FCD0B910}" type="presParOf" srcId="{0F430875-2C67-0947-9652-382634573572}" destId="{952026E1-E67C-A540-9CC9-247A8C1FB84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209B9-600A-7B43-8D6F-11C91DC46786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114FD3-20DF-C44B-83A3-1E17E18E6C4C}">
      <dgm:prSet custT="1"/>
      <dgm:spPr/>
      <dgm:t>
        <a:bodyPr/>
        <a:lstStyle/>
        <a:p>
          <a:pPr rtl="0"/>
          <a:r>
            <a:rPr lang="en-GB" sz="2000" dirty="0" smtClean="0"/>
            <a:t>dynamically aggregated to address research questions/problems</a:t>
          </a:r>
          <a:endParaRPr lang="en-GB" sz="2000" dirty="0"/>
        </a:p>
      </dgm:t>
    </dgm:pt>
    <dgm:pt modelId="{5A637894-9C95-9746-98AC-628B0BD4AAF3}" type="parTrans" cxnId="{7B4A3356-B1E2-CF48-91E0-7D4D2D81316D}">
      <dgm:prSet/>
      <dgm:spPr/>
      <dgm:t>
        <a:bodyPr/>
        <a:lstStyle/>
        <a:p>
          <a:endParaRPr lang="en-GB" sz="2000"/>
        </a:p>
      </dgm:t>
    </dgm:pt>
    <dgm:pt modelId="{DCE97BA7-BFE9-CF4F-9DE8-465813A5420B}" type="sibTrans" cxnId="{7B4A3356-B1E2-CF48-91E0-7D4D2D81316D}">
      <dgm:prSet/>
      <dgm:spPr/>
      <dgm:t>
        <a:bodyPr/>
        <a:lstStyle/>
        <a:p>
          <a:endParaRPr lang="en-GB" sz="2000"/>
        </a:p>
      </dgm:t>
    </dgm:pt>
    <dgm:pt modelId="{63F6D517-8A4E-8A4A-AE49-E746396A70E5}">
      <dgm:prSet custT="1"/>
      <dgm:spPr/>
      <dgm:t>
        <a:bodyPr lIns="576000" tIns="316800" rIns="36000" bIns="54000"/>
        <a:lstStyle/>
        <a:p>
          <a:pPr rtl="0"/>
          <a:r>
            <a:rPr lang="en-GB" sz="1800" dirty="0" smtClean="0"/>
            <a:t>are multidisciplinary, involve members belonging to diverse organisations </a:t>
          </a:r>
          <a:endParaRPr lang="en-GB" sz="1800" dirty="0"/>
        </a:p>
      </dgm:t>
    </dgm:pt>
    <dgm:pt modelId="{55557B66-15CA-4347-B6EE-30F2854F8782}" type="parTrans" cxnId="{41811D2B-6678-2846-B997-BF4DD5DE826B}">
      <dgm:prSet/>
      <dgm:spPr/>
      <dgm:t>
        <a:bodyPr/>
        <a:lstStyle/>
        <a:p>
          <a:endParaRPr lang="en-GB" sz="2000"/>
        </a:p>
      </dgm:t>
    </dgm:pt>
    <dgm:pt modelId="{FC2ED545-338E-7540-98B8-6446872F10E6}" type="sibTrans" cxnId="{41811D2B-6678-2846-B997-BF4DD5DE826B}">
      <dgm:prSet/>
      <dgm:spPr/>
      <dgm:t>
        <a:bodyPr/>
        <a:lstStyle/>
        <a:p>
          <a:endParaRPr lang="en-GB" sz="2000"/>
        </a:p>
      </dgm:t>
    </dgm:pt>
    <dgm:pt modelId="{D285046D-977E-1E44-90C7-6943EBC7F53B}">
      <dgm:prSet custT="1"/>
      <dgm:spPr/>
      <dgm:t>
        <a:bodyPr lIns="576000" tIns="316800" rIns="36000" bIns="54000"/>
        <a:lstStyle/>
        <a:p>
          <a:pPr rtl="0"/>
          <a:r>
            <a:rPr lang="en-GB" sz="1800" dirty="0" smtClean="0"/>
            <a:t>require to access data and services that are spread among many providers </a:t>
          </a:r>
          <a:endParaRPr lang="en-GB" sz="1800" dirty="0"/>
        </a:p>
      </dgm:t>
    </dgm:pt>
    <dgm:pt modelId="{80E48047-65DF-2B49-95B5-EC8A07D8A626}" type="parTrans" cxnId="{09874644-46A3-934C-9A47-A7DC7190D9C1}">
      <dgm:prSet/>
      <dgm:spPr/>
      <dgm:t>
        <a:bodyPr/>
        <a:lstStyle/>
        <a:p>
          <a:endParaRPr lang="en-GB" sz="2000"/>
        </a:p>
      </dgm:t>
    </dgm:pt>
    <dgm:pt modelId="{CA31D9E0-5DCB-DB4E-B132-75063CE049E9}" type="sibTrans" cxnId="{09874644-46A3-934C-9A47-A7DC7190D9C1}">
      <dgm:prSet/>
      <dgm:spPr/>
      <dgm:t>
        <a:bodyPr/>
        <a:lstStyle/>
        <a:p>
          <a:endParaRPr lang="en-GB" sz="2000"/>
        </a:p>
      </dgm:t>
    </dgm:pt>
    <dgm:pt modelId="{CEF0E8C7-05F0-964F-97FF-AA84BB8EEA35}">
      <dgm:prSet custT="1"/>
      <dgm:spPr/>
      <dgm:t>
        <a:bodyPr/>
        <a:lstStyle/>
        <a:p>
          <a:pPr rtl="0"/>
          <a:r>
            <a:rPr lang="en-GB" sz="2000" dirty="0" smtClean="0"/>
            <a:t>build and operate their own supporting environments </a:t>
          </a:r>
          <a:endParaRPr lang="en-GB" sz="2000" dirty="0"/>
        </a:p>
      </dgm:t>
    </dgm:pt>
    <dgm:pt modelId="{AB8B3752-E0B1-9244-8394-5F80C4E726D0}" type="parTrans" cxnId="{76CDA6BA-F9B8-3141-AF85-F0433EA761E1}">
      <dgm:prSet/>
      <dgm:spPr/>
      <dgm:t>
        <a:bodyPr/>
        <a:lstStyle/>
        <a:p>
          <a:endParaRPr lang="en-GB" sz="2000"/>
        </a:p>
      </dgm:t>
    </dgm:pt>
    <dgm:pt modelId="{C68FB89E-52D8-5B45-9E76-64F8D0BC3C80}" type="sibTrans" cxnId="{76CDA6BA-F9B8-3141-AF85-F0433EA761E1}">
      <dgm:prSet/>
      <dgm:spPr/>
      <dgm:t>
        <a:bodyPr/>
        <a:lstStyle/>
        <a:p>
          <a:endParaRPr lang="en-GB" sz="2000"/>
        </a:p>
      </dgm:t>
    </dgm:pt>
    <dgm:pt modelId="{8A301704-D915-B140-9BDE-24DA626F1C2B}">
      <dgm:prSet custT="1"/>
      <dgm:spPr/>
      <dgm:t>
        <a:bodyPr lIns="576000" tIns="316800" rIns="36000" bIns="54000"/>
        <a:lstStyle/>
        <a:p>
          <a:pPr rtl="0"/>
          <a:r>
            <a:rPr lang="en-GB" sz="1800" dirty="0" smtClean="0"/>
            <a:t>cannot rely on pre-organised and costly supporting environments managed by dedicated organizations</a:t>
          </a:r>
          <a:endParaRPr lang="en-GB" sz="1800" dirty="0"/>
        </a:p>
      </dgm:t>
    </dgm:pt>
    <dgm:pt modelId="{29775C9E-92E0-7540-9015-ABEF442B603C}" type="parTrans" cxnId="{20528911-9C2C-FB4D-BF50-0F3E82E0E891}">
      <dgm:prSet/>
      <dgm:spPr/>
      <dgm:t>
        <a:bodyPr/>
        <a:lstStyle/>
        <a:p>
          <a:endParaRPr lang="en-GB" sz="2000"/>
        </a:p>
      </dgm:t>
    </dgm:pt>
    <dgm:pt modelId="{F1F77D75-2F20-034C-B89A-6CA2586C627A}" type="sibTrans" cxnId="{20528911-9C2C-FB4D-BF50-0F3E82E0E891}">
      <dgm:prSet/>
      <dgm:spPr/>
      <dgm:t>
        <a:bodyPr/>
        <a:lstStyle/>
        <a:p>
          <a:endParaRPr lang="en-GB" sz="2000"/>
        </a:p>
      </dgm:t>
    </dgm:pt>
    <dgm:pt modelId="{7FF86717-AF99-A84A-929E-4EF0DC6442C9}">
      <dgm:prSet custT="1"/>
      <dgm:spPr/>
      <dgm:t>
        <a:bodyPr/>
        <a:lstStyle/>
        <a:p>
          <a:pPr rtl="0"/>
          <a:r>
            <a:rPr lang="en-GB" sz="2000" dirty="0" smtClean="0"/>
            <a:t>wish to effectively inject open science in daily tasks </a:t>
          </a:r>
          <a:endParaRPr lang="en-GB" sz="2000" dirty="0"/>
        </a:p>
      </dgm:t>
    </dgm:pt>
    <dgm:pt modelId="{75A9DC52-B990-F645-ABA4-57A3755103EB}" type="parTrans" cxnId="{4F7ED5DA-4680-124C-B42F-8D8A82D5B8D9}">
      <dgm:prSet/>
      <dgm:spPr/>
      <dgm:t>
        <a:bodyPr/>
        <a:lstStyle/>
        <a:p>
          <a:endParaRPr lang="en-GB" sz="2000"/>
        </a:p>
      </dgm:t>
    </dgm:pt>
    <dgm:pt modelId="{66A22A61-2C09-894F-B193-473DC9784A66}" type="sibTrans" cxnId="{4F7ED5DA-4680-124C-B42F-8D8A82D5B8D9}">
      <dgm:prSet/>
      <dgm:spPr/>
      <dgm:t>
        <a:bodyPr/>
        <a:lstStyle/>
        <a:p>
          <a:endParaRPr lang="en-GB" sz="2000"/>
        </a:p>
      </dgm:t>
    </dgm:pt>
    <dgm:pt modelId="{F9A93840-73DA-ED4F-8D91-BEA63EF39552}" type="pres">
      <dgm:prSet presAssocID="{56F209B9-600A-7B43-8D6F-11C91DC467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7ED24C-3E13-1A45-98D7-50E0897F56ED}" type="pres">
      <dgm:prSet presAssocID="{6E114FD3-20DF-C44B-83A3-1E17E18E6C4C}" presName="parentLin" presStyleCnt="0"/>
      <dgm:spPr/>
    </dgm:pt>
    <dgm:pt modelId="{73E12520-B865-C945-842C-9B2E228E1EFE}" type="pres">
      <dgm:prSet presAssocID="{6E114FD3-20DF-C44B-83A3-1E17E18E6C4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007343F-583D-2446-B5C7-1CC9B5D8566D}" type="pres">
      <dgm:prSet presAssocID="{6E114FD3-20DF-C44B-83A3-1E17E18E6C4C}" presName="parentText" presStyleLbl="node1" presStyleIdx="0" presStyleCnt="3" custScaleX="1283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84B80-0857-1A48-8603-FF8040610E48}" type="pres">
      <dgm:prSet presAssocID="{6E114FD3-20DF-C44B-83A3-1E17E18E6C4C}" presName="negativeSpace" presStyleCnt="0"/>
      <dgm:spPr/>
    </dgm:pt>
    <dgm:pt modelId="{CF9A8A1C-B006-B24E-B4BB-DF40056D8521}" type="pres">
      <dgm:prSet presAssocID="{6E114FD3-20DF-C44B-83A3-1E17E18E6C4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93773-85EA-F442-9B92-521E2DD29F91}" type="pres">
      <dgm:prSet presAssocID="{DCE97BA7-BFE9-CF4F-9DE8-465813A5420B}" presName="spaceBetweenRectangles" presStyleCnt="0"/>
      <dgm:spPr/>
    </dgm:pt>
    <dgm:pt modelId="{252ECE5E-869F-CD44-B339-2B28C9D739D9}" type="pres">
      <dgm:prSet presAssocID="{CEF0E8C7-05F0-964F-97FF-AA84BB8EEA35}" presName="parentLin" presStyleCnt="0"/>
      <dgm:spPr/>
    </dgm:pt>
    <dgm:pt modelId="{15C982A0-1164-A64B-BF5D-838170470208}" type="pres">
      <dgm:prSet presAssocID="{CEF0E8C7-05F0-964F-97FF-AA84BB8EEA3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90550BD-A7E5-574E-97C8-A9F1A8195751}" type="pres">
      <dgm:prSet presAssocID="{CEF0E8C7-05F0-964F-97FF-AA84BB8EEA35}" presName="parentText" presStyleLbl="node1" presStyleIdx="1" presStyleCnt="3" custScaleX="1283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7C159B-3671-774B-A538-488673F288C1}" type="pres">
      <dgm:prSet presAssocID="{CEF0E8C7-05F0-964F-97FF-AA84BB8EEA35}" presName="negativeSpace" presStyleCnt="0"/>
      <dgm:spPr/>
    </dgm:pt>
    <dgm:pt modelId="{3C2E5C0E-B8B2-F74C-83B0-C769B55E23EE}" type="pres">
      <dgm:prSet presAssocID="{CEF0E8C7-05F0-964F-97FF-AA84BB8EEA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68285D-9269-1049-9DE3-98A6329CCAF2}" type="pres">
      <dgm:prSet presAssocID="{C68FB89E-52D8-5B45-9E76-64F8D0BC3C80}" presName="spaceBetweenRectangles" presStyleCnt="0"/>
      <dgm:spPr/>
    </dgm:pt>
    <dgm:pt modelId="{D5C7F6C6-002D-584D-8A6E-688E60AD90B5}" type="pres">
      <dgm:prSet presAssocID="{7FF86717-AF99-A84A-929E-4EF0DC6442C9}" presName="parentLin" presStyleCnt="0"/>
      <dgm:spPr/>
    </dgm:pt>
    <dgm:pt modelId="{D311CC5C-F3A9-BF45-AA9B-A0CCC315FAD1}" type="pres">
      <dgm:prSet presAssocID="{7FF86717-AF99-A84A-929E-4EF0DC6442C9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9955742C-665B-6940-ADD3-C030CC6754BB}" type="pres">
      <dgm:prSet presAssocID="{7FF86717-AF99-A84A-929E-4EF0DC6442C9}" presName="parentText" presStyleLbl="node1" presStyleIdx="2" presStyleCnt="3" custScaleX="1283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0BA61-2BFA-8F47-B58F-4E19B02B5D2F}" type="pres">
      <dgm:prSet presAssocID="{7FF86717-AF99-A84A-929E-4EF0DC6442C9}" presName="negativeSpace" presStyleCnt="0"/>
      <dgm:spPr/>
    </dgm:pt>
    <dgm:pt modelId="{2B671A70-A9F8-894F-A748-0667DC6113B0}" type="pres">
      <dgm:prSet presAssocID="{7FF86717-AF99-A84A-929E-4EF0DC6442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67399E-CAFE-F44D-9FFB-F7C2D8FF4BA6}" type="presOf" srcId="{7FF86717-AF99-A84A-929E-4EF0DC6442C9}" destId="{9955742C-665B-6940-ADD3-C030CC6754BB}" srcOrd="1" destOrd="0" presId="urn:microsoft.com/office/officeart/2005/8/layout/list1"/>
    <dgm:cxn modelId="{1A9C2F72-4F9C-014D-BC6C-4C4C2A4FA38A}" type="presOf" srcId="{CEF0E8C7-05F0-964F-97FF-AA84BB8EEA35}" destId="{15C982A0-1164-A64B-BF5D-838170470208}" srcOrd="0" destOrd="0" presId="urn:microsoft.com/office/officeart/2005/8/layout/list1"/>
    <dgm:cxn modelId="{B4B1CA6F-A603-ED4A-8ACC-59618610DF36}" type="presOf" srcId="{7FF86717-AF99-A84A-929E-4EF0DC6442C9}" destId="{D311CC5C-F3A9-BF45-AA9B-A0CCC315FAD1}" srcOrd="0" destOrd="0" presId="urn:microsoft.com/office/officeart/2005/8/layout/list1"/>
    <dgm:cxn modelId="{34E05906-3BE2-604A-A043-296C0BB4A674}" type="presOf" srcId="{63F6D517-8A4E-8A4A-AE49-E746396A70E5}" destId="{CF9A8A1C-B006-B24E-B4BB-DF40056D8521}" srcOrd="0" destOrd="0" presId="urn:microsoft.com/office/officeart/2005/8/layout/list1"/>
    <dgm:cxn modelId="{4F7ED5DA-4680-124C-B42F-8D8A82D5B8D9}" srcId="{56F209B9-600A-7B43-8D6F-11C91DC46786}" destId="{7FF86717-AF99-A84A-929E-4EF0DC6442C9}" srcOrd="2" destOrd="0" parTransId="{75A9DC52-B990-F645-ABA4-57A3755103EB}" sibTransId="{66A22A61-2C09-894F-B193-473DC9784A66}"/>
    <dgm:cxn modelId="{95D3DC97-4118-DC40-A855-B377BCF1AB9A}" type="presOf" srcId="{6E114FD3-20DF-C44B-83A3-1E17E18E6C4C}" destId="{9007343F-583D-2446-B5C7-1CC9B5D8566D}" srcOrd="1" destOrd="0" presId="urn:microsoft.com/office/officeart/2005/8/layout/list1"/>
    <dgm:cxn modelId="{09874644-46A3-934C-9A47-A7DC7190D9C1}" srcId="{6E114FD3-20DF-C44B-83A3-1E17E18E6C4C}" destId="{D285046D-977E-1E44-90C7-6943EBC7F53B}" srcOrd="1" destOrd="0" parTransId="{80E48047-65DF-2B49-95B5-EC8A07D8A626}" sibTransId="{CA31D9E0-5DCB-DB4E-B132-75063CE049E9}"/>
    <dgm:cxn modelId="{693DCC71-095B-9442-B1F2-1999F6BBC180}" type="presOf" srcId="{D285046D-977E-1E44-90C7-6943EBC7F53B}" destId="{CF9A8A1C-B006-B24E-B4BB-DF40056D8521}" srcOrd="0" destOrd="1" presId="urn:microsoft.com/office/officeart/2005/8/layout/list1"/>
    <dgm:cxn modelId="{A46BC455-3784-DE46-A877-922AEDCCBDF7}" type="presOf" srcId="{8A301704-D915-B140-9BDE-24DA626F1C2B}" destId="{3C2E5C0E-B8B2-F74C-83B0-C769B55E23EE}" srcOrd="0" destOrd="0" presId="urn:microsoft.com/office/officeart/2005/8/layout/list1"/>
    <dgm:cxn modelId="{F47191B3-627C-674A-8083-EA5134E31092}" type="presOf" srcId="{56F209B9-600A-7B43-8D6F-11C91DC46786}" destId="{F9A93840-73DA-ED4F-8D91-BEA63EF39552}" srcOrd="0" destOrd="0" presId="urn:microsoft.com/office/officeart/2005/8/layout/list1"/>
    <dgm:cxn modelId="{41811D2B-6678-2846-B997-BF4DD5DE826B}" srcId="{6E114FD3-20DF-C44B-83A3-1E17E18E6C4C}" destId="{63F6D517-8A4E-8A4A-AE49-E746396A70E5}" srcOrd="0" destOrd="0" parTransId="{55557B66-15CA-4347-B6EE-30F2854F8782}" sibTransId="{FC2ED545-338E-7540-98B8-6446872F10E6}"/>
    <dgm:cxn modelId="{7B4A3356-B1E2-CF48-91E0-7D4D2D81316D}" srcId="{56F209B9-600A-7B43-8D6F-11C91DC46786}" destId="{6E114FD3-20DF-C44B-83A3-1E17E18E6C4C}" srcOrd="0" destOrd="0" parTransId="{5A637894-9C95-9746-98AC-628B0BD4AAF3}" sibTransId="{DCE97BA7-BFE9-CF4F-9DE8-465813A5420B}"/>
    <dgm:cxn modelId="{3E6285B7-AEE2-E64F-BAED-DA3A10F11ADC}" type="presOf" srcId="{CEF0E8C7-05F0-964F-97FF-AA84BB8EEA35}" destId="{690550BD-A7E5-574E-97C8-A9F1A8195751}" srcOrd="1" destOrd="0" presId="urn:microsoft.com/office/officeart/2005/8/layout/list1"/>
    <dgm:cxn modelId="{20528911-9C2C-FB4D-BF50-0F3E82E0E891}" srcId="{CEF0E8C7-05F0-964F-97FF-AA84BB8EEA35}" destId="{8A301704-D915-B140-9BDE-24DA626F1C2B}" srcOrd="0" destOrd="0" parTransId="{29775C9E-92E0-7540-9015-ABEF442B603C}" sibTransId="{F1F77D75-2F20-034C-B89A-6CA2586C627A}"/>
    <dgm:cxn modelId="{76CDA6BA-F9B8-3141-AF85-F0433EA761E1}" srcId="{56F209B9-600A-7B43-8D6F-11C91DC46786}" destId="{CEF0E8C7-05F0-964F-97FF-AA84BB8EEA35}" srcOrd="1" destOrd="0" parTransId="{AB8B3752-E0B1-9244-8394-5F80C4E726D0}" sibTransId="{C68FB89E-52D8-5B45-9E76-64F8D0BC3C80}"/>
    <dgm:cxn modelId="{7CEFFE46-A385-4F48-AB66-C9998E030135}" type="presOf" srcId="{6E114FD3-20DF-C44B-83A3-1E17E18E6C4C}" destId="{73E12520-B865-C945-842C-9B2E228E1EFE}" srcOrd="0" destOrd="0" presId="urn:microsoft.com/office/officeart/2005/8/layout/list1"/>
    <dgm:cxn modelId="{723733CE-E479-BE48-9212-01B4843306EF}" type="presParOf" srcId="{F9A93840-73DA-ED4F-8D91-BEA63EF39552}" destId="{FD7ED24C-3E13-1A45-98D7-50E0897F56ED}" srcOrd="0" destOrd="0" presId="urn:microsoft.com/office/officeart/2005/8/layout/list1"/>
    <dgm:cxn modelId="{DDD6849A-83C8-C745-A2B0-9779E8429675}" type="presParOf" srcId="{FD7ED24C-3E13-1A45-98D7-50E0897F56ED}" destId="{73E12520-B865-C945-842C-9B2E228E1EFE}" srcOrd="0" destOrd="0" presId="urn:microsoft.com/office/officeart/2005/8/layout/list1"/>
    <dgm:cxn modelId="{4147A8C3-E1F7-C441-808D-AD969F160D99}" type="presParOf" srcId="{FD7ED24C-3E13-1A45-98D7-50E0897F56ED}" destId="{9007343F-583D-2446-B5C7-1CC9B5D8566D}" srcOrd="1" destOrd="0" presId="urn:microsoft.com/office/officeart/2005/8/layout/list1"/>
    <dgm:cxn modelId="{D9DBE719-C582-9644-A699-29413860553B}" type="presParOf" srcId="{F9A93840-73DA-ED4F-8D91-BEA63EF39552}" destId="{DB484B80-0857-1A48-8603-FF8040610E48}" srcOrd="1" destOrd="0" presId="urn:microsoft.com/office/officeart/2005/8/layout/list1"/>
    <dgm:cxn modelId="{30CE3943-4938-B54E-A74D-A79400B5E4DC}" type="presParOf" srcId="{F9A93840-73DA-ED4F-8D91-BEA63EF39552}" destId="{CF9A8A1C-B006-B24E-B4BB-DF40056D8521}" srcOrd="2" destOrd="0" presId="urn:microsoft.com/office/officeart/2005/8/layout/list1"/>
    <dgm:cxn modelId="{66F0BAED-8FAD-2A43-B53D-831A4D67C4AD}" type="presParOf" srcId="{F9A93840-73DA-ED4F-8D91-BEA63EF39552}" destId="{B1E93773-85EA-F442-9B92-521E2DD29F91}" srcOrd="3" destOrd="0" presId="urn:microsoft.com/office/officeart/2005/8/layout/list1"/>
    <dgm:cxn modelId="{88D045FD-4DC0-4E49-B73B-A53C9686464E}" type="presParOf" srcId="{F9A93840-73DA-ED4F-8D91-BEA63EF39552}" destId="{252ECE5E-869F-CD44-B339-2B28C9D739D9}" srcOrd="4" destOrd="0" presId="urn:microsoft.com/office/officeart/2005/8/layout/list1"/>
    <dgm:cxn modelId="{516E8C3F-1D2B-7D48-A20E-3F717EA57566}" type="presParOf" srcId="{252ECE5E-869F-CD44-B339-2B28C9D739D9}" destId="{15C982A0-1164-A64B-BF5D-838170470208}" srcOrd="0" destOrd="0" presId="urn:microsoft.com/office/officeart/2005/8/layout/list1"/>
    <dgm:cxn modelId="{79229FD6-2B9F-CE48-806D-FE67C298DCF9}" type="presParOf" srcId="{252ECE5E-869F-CD44-B339-2B28C9D739D9}" destId="{690550BD-A7E5-574E-97C8-A9F1A8195751}" srcOrd="1" destOrd="0" presId="urn:microsoft.com/office/officeart/2005/8/layout/list1"/>
    <dgm:cxn modelId="{E46C3F62-8D62-9445-9ED2-D52EA3D441A6}" type="presParOf" srcId="{F9A93840-73DA-ED4F-8D91-BEA63EF39552}" destId="{0D7C159B-3671-774B-A538-488673F288C1}" srcOrd="5" destOrd="0" presId="urn:microsoft.com/office/officeart/2005/8/layout/list1"/>
    <dgm:cxn modelId="{AF00AE24-F892-2C4C-86E1-655EB6E2204C}" type="presParOf" srcId="{F9A93840-73DA-ED4F-8D91-BEA63EF39552}" destId="{3C2E5C0E-B8B2-F74C-83B0-C769B55E23EE}" srcOrd="6" destOrd="0" presId="urn:microsoft.com/office/officeart/2005/8/layout/list1"/>
    <dgm:cxn modelId="{D7E253D0-4B63-8845-81EB-A2408A596A3A}" type="presParOf" srcId="{F9A93840-73DA-ED4F-8D91-BEA63EF39552}" destId="{F368285D-9269-1049-9DE3-98A6329CCAF2}" srcOrd="7" destOrd="0" presId="urn:microsoft.com/office/officeart/2005/8/layout/list1"/>
    <dgm:cxn modelId="{F3B2E887-AC30-A046-8558-B9101EBD18DC}" type="presParOf" srcId="{F9A93840-73DA-ED4F-8D91-BEA63EF39552}" destId="{D5C7F6C6-002D-584D-8A6E-688E60AD90B5}" srcOrd="8" destOrd="0" presId="urn:microsoft.com/office/officeart/2005/8/layout/list1"/>
    <dgm:cxn modelId="{B16EAD41-3F32-8149-BADA-53C21EA99308}" type="presParOf" srcId="{D5C7F6C6-002D-584D-8A6E-688E60AD90B5}" destId="{D311CC5C-F3A9-BF45-AA9B-A0CCC315FAD1}" srcOrd="0" destOrd="0" presId="urn:microsoft.com/office/officeart/2005/8/layout/list1"/>
    <dgm:cxn modelId="{CB6A0D4C-6C2A-DA47-A65C-8840CBC9FEC5}" type="presParOf" srcId="{D5C7F6C6-002D-584D-8A6E-688E60AD90B5}" destId="{9955742C-665B-6940-ADD3-C030CC6754BB}" srcOrd="1" destOrd="0" presId="urn:microsoft.com/office/officeart/2005/8/layout/list1"/>
    <dgm:cxn modelId="{0745E2EC-0AF8-1640-9E80-326E2F262887}" type="presParOf" srcId="{F9A93840-73DA-ED4F-8D91-BEA63EF39552}" destId="{BB80BA61-2BFA-8F47-B58F-4E19B02B5D2F}" srcOrd="9" destOrd="0" presId="urn:microsoft.com/office/officeart/2005/8/layout/list1"/>
    <dgm:cxn modelId="{583E5560-81D1-7E4B-A411-A4F23BC63AB3}" type="presParOf" srcId="{F9A93840-73DA-ED4F-8D91-BEA63EF39552}" destId="{2B671A70-A9F8-894F-A748-0667DC6113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F2B26-CFA0-D446-AAD4-479DFDF3530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2B4D4E-FE3C-F142-A75D-D37E9D6D8154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rgbClr val="FFFF00"/>
              </a:solidFill>
            </a:rPr>
            <a:t>Information objects can be </a:t>
          </a:r>
          <a:endParaRPr lang="en-GB" sz="2000" b="1" dirty="0">
            <a:solidFill>
              <a:srgbClr val="FFFF00"/>
            </a:solidFill>
          </a:endParaRPr>
        </a:p>
      </dgm:t>
    </dgm:pt>
    <dgm:pt modelId="{1A18C9F7-8BD9-5344-B207-8363AD2B3CE1}" type="parTrans" cxnId="{F4EBC0AD-D6AE-F14A-A60F-F4BE8CB093E3}">
      <dgm:prSet/>
      <dgm:spPr/>
      <dgm:t>
        <a:bodyPr/>
        <a:lstStyle/>
        <a:p>
          <a:endParaRPr lang="en-GB"/>
        </a:p>
      </dgm:t>
    </dgm:pt>
    <dgm:pt modelId="{0465CE90-CADD-4049-9359-E7D12353BFFF}" type="sibTrans" cxnId="{F4EBC0AD-D6AE-F14A-A60F-F4BE8CB093E3}">
      <dgm:prSet/>
      <dgm:spPr/>
      <dgm:t>
        <a:bodyPr/>
        <a:lstStyle/>
        <a:p>
          <a:endParaRPr lang="en-GB"/>
        </a:p>
      </dgm:t>
    </dgm:pt>
    <dgm:pt modelId="{C1732151-AC5F-EB45-80AB-ECDDD8710762}">
      <dgm:prSet/>
      <dgm:spPr/>
      <dgm:t>
        <a:bodyPr/>
        <a:lstStyle/>
        <a:p>
          <a:pPr rtl="0"/>
          <a:r>
            <a:rPr lang="en-GB" dirty="0" smtClean="0"/>
            <a:t>files, dataset, workflows, experiments, etc. </a:t>
          </a:r>
          <a:endParaRPr lang="en-GB" dirty="0"/>
        </a:p>
      </dgm:t>
    </dgm:pt>
    <dgm:pt modelId="{B82BCF93-4B32-9C4F-821C-F080D9E809D7}" type="parTrans" cxnId="{800B253B-9636-944D-801E-E80AE9D5BA26}">
      <dgm:prSet/>
      <dgm:spPr/>
      <dgm:t>
        <a:bodyPr/>
        <a:lstStyle/>
        <a:p>
          <a:endParaRPr lang="en-GB"/>
        </a:p>
      </dgm:t>
    </dgm:pt>
    <dgm:pt modelId="{54749288-644A-0545-9445-146DBD806C80}" type="sibTrans" cxnId="{800B253B-9636-944D-801E-E80AE9D5BA26}">
      <dgm:prSet/>
      <dgm:spPr/>
      <dgm:t>
        <a:bodyPr/>
        <a:lstStyle/>
        <a:p>
          <a:endParaRPr lang="en-GB"/>
        </a:p>
      </dgm:t>
    </dgm:pt>
    <dgm:pt modelId="{E1C08FBE-D116-0B42-B5B3-5A2157E9877B}">
      <dgm:prSet/>
      <dgm:spPr/>
      <dgm:t>
        <a:bodyPr/>
        <a:lstStyle/>
        <a:p>
          <a:pPr rtl="0"/>
          <a:r>
            <a:rPr lang="en-GB" dirty="0" smtClean="0"/>
            <a:t>organized into folders</a:t>
          </a:r>
          <a:endParaRPr lang="en-GB" dirty="0"/>
        </a:p>
      </dgm:t>
    </dgm:pt>
    <dgm:pt modelId="{5AA51FDE-314E-E64D-BD31-46BE6C0DE051}" type="parTrans" cxnId="{597AEE3D-81D2-C942-8761-E30EA477129F}">
      <dgm:prSet/>
      <dgm:spPr/>
      <dgm:t>
        <a:bodyPr/>
        <a:lstStyle/>
        <a:p>
          <a:endParaRPr lang="en-GB"/>
        </a:p>
      </dgm:t>
    </dgm:pt>
    <dgm:pt modelId="{AFFBCC20-A032-A644-A27F-498EF1AE6457}" type="sibTrans" cxnId="{597AEE3D-81D2-C942-8761-E30EA477129F}">
      <dgm:prSet/>
      <dgm:spPr/>
      <dgm:t>
        <a:bodyPr/>
        <a:lstStyle/>
        <a:p>
          <a:endParaRPr lang="en-GB"/>
        </a:p>
      </dgm:t>
    </dgm:pt>
    <dgm:pt modelId="{D35B4686-F603-744F-80E6-665D9AF3410A}">
      <dgm:prSet/>
      <dgm:spPr/>
      <dgm:t>
        <a:bodyPr/>
        <a:lstStyle/>
        <a:p>
          <a:pPr rtl="0"/>
          <a:r>
            <a:rPr lang="en-GB" dirty="0" smtClean="0"/>
            <a:t>Share with selected users</a:t>
          </a:r>
          <a:endParaRPr lang="en-GB" dirty="0"/>
        </a:p>
      </dgm:t>
    </dgm:pt>
    <dgm:pt modelId="{E1F249FB-1552-FF40-A545-B9DB6E940D69}" type="parTrans" cxnId="{E8D2E67B-19B1-1C45-8369-23FC1CE44F89}">
      <dgm:prSet/>
      <dgm:spPr/>
      <dgm:t>
        <a:bodyPr/>
        <a:lstStyle/>
        <a:p>
          <a:endParaRPr lang="en-GB"/>
        </a:p>
      </dgm:t>
    </dgm:pt>
    <dgm:pt modelId="{382507DB-87F1-5F4B-BD54-9973651B49EA}" type="sibTrans" cxnId="{E8D2E67B-19B1-1C45-8369-23FC1CE44F89}">
      <dgm:prSet/>
      <dgm:spPr/>
      <dgm:t>
        <a:bodyPr/>
        <a:lstStyle/>
        <a:p>
          <a:endParaRPr lang="en-GB"/>
        </a:p>
      </dgm:t>
    </dgm:pt>
    <dgm:pt modelId="{DFCD203D-8EC0-5D49-9FD1-B7B0674885CA}">
      <dgm:prSet/>
      <dgm:spPr/>
      <dgm:t>
        <a:bodyPr/>
        <a:lstStyle/>
        <a:p>
          <a:pPr rtl="0"/>
          <a:r>
            <a:rPr lang="en-GB" dirty="0" smtClean="0"/>
            <a:t>disseminate via persistent public URLs</a:t>
          </a:r>
          <a:endParaRPr lang="en-GB" dirty="0"/>
        </a:p>
      </dgm:t>
    </dgm:pt>
    <dgm:pt modelId="{7649F7CD-9E17-A84B-8F46-F2BBAA6B04CD}" type="parTrans" cxnId="{27A70321-1A56-424C-9734-F98A6C9855DA}">
      <dgm:prSet/>
      <dgm:spPr/>
      <dgm:t>
        <a:bodyPr/>
        <a:lstStyle/>
        <a:p>
          <a:endParaRPr lang="en-GB"/>
        </a:p>
      </dgm:t>
    </dgm:pt>
    <dgm:pt modelId="{4FE60B37-C4F9-DA4E-831E-7D418564AC2E}" type="sibTrans" cxnId="{27A70321-1A56-424C-9734-F98A6C9855DA}">
      <dgm:prSet/>
      <dgm:spPr/>
      <dgm:t>
        <a:bodyPr/>
        <a:lstStyle/>
        <a:p>
          <a:endParaRPr lang="en-GB"/>
        </a:p>
      </dgm:t>
    </dgm:pt>
    <dgm:pt modelId="{4A6B2324-F578-B04E-AC16-B1EB14716FBD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rgbClr val="FFFF00"/>
              </a:solidFill>
            </a:rPr>
            <a:t>Users can </a:t>
          </a:r>
          <a:endParaRPr lang="en-GB" sz="2000" b="1" dirty="0">
            <a:solidFill>
              <a:srgbClr val="FFFF00"/>
            </a:solidFill>
          </a:endParaRPr>
        </a:p>
      </dgm:t>
    </dgm:pt>
    <dgm:pt modelId="{ACC1E705-B230-8C4F-A12F-88E0554F2FDA}" type="parTrans" cxnId="{5E7817B1-19C5-6D49-B886-2F22CC5E86E9}">
      <dgm:prSet/>
      <dgm:spPr/>
      <dgm:t>
        <a:bodyPr/>
        <a:lstStyle/>
        <a:p>
          <a:endParaRPr lang="en-GB"/>
        </a:p>
      </dgm:t>
    </dgm:pt>
    <dgm:pt modelId="{8AE73D8A-0902-2544-88DC-F77C2CA28B82}" type="sibTrans" cxnId="{5E7817B1-19C5-6D49-B886-2F22CC5E86E9}">
      <dgm:prSet/>
      <dgm:spPr/>
      <dgm:t>
        <a:bodyPr/>
        <a:lstStyle/>
        <a:p>
          <a:endParaRPr lang="en-GB"/>
        </a:p>
      </dgm:t>
    </dgm:pt>
    <dgm:pt modelId="{F880843E-580E-9448-AD2F-04A6127D818A}" type="pres">
      <dgm:prSet presAssocID="{FF7F2B26-CFA0-D446-AAD4-479DFDF35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3768C1-9ED5-0A4E-88A6-5222817A1D43}" type="pres">
      <dgm:prSet presAssocID="{052B4D4E-FE3C-F142-A75D-D37E9D6D81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C9A37-C66E-BF40-8CE5-C2D022047D1B}" type="pres">
      <dgm:prSet presAssocID="{052B4D4E-FE3C-F142-A75D-D37E9D6D815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497E7-8352-E440-AE6E-C22461288F2C}" type="pres">
      <dgm:prSet presAssocID="{4A6B2324-F578-B04E-AC16-B1EB14716F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79E578-C140-5447-B1A9-BC99F5474D8E}" type="pres">
      <dgm:prSet presAssocID="{4A6B2324-F578-B04E-AC16-B1EB14716FB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C361D3-16CA-9C4C-90A9-AEC71A3C5E1C}" type="presOf" srcId="{C1732151-AC5F-EB45-80AB-ECDDD8710762}" destId="{9EAC9A37-C66E-BF40-8CE5-C2D022047D1B}" srcOrd="0" destOrd="0" presId="urn:microsoft.com/office/officeart/2005/8/layout/vList2"/>
    <dgm:cxn modelId="{6D9845AE-460E-7045-A602-7729CDBE46BF}" type="presOf" srcId="{D35B4686-F603-744F-80E6-665D9AF3410A}" destId="{6579E578-C140-5447-B1A9-BC99F5474D8E}" srcOrd="0" destOrd="0" presId="urn:microsoft.com/office/officeart/2005/8/layout/vList2"/>
    <dgm:cxn modelId="{800B253B-9636-944D-801E-E80AE9D5BA26}" srcId="{052B4D4E-FE3C-F142-A75D-D37E9D6D8154}" destId="{C1732151-AC5F-EB45-80AB-ECDDD8710762}" srcOrd="0" destOrd="0" parTransId="{B82BCF93-4B32-9C4F-821C-F080D9E809D7}" sibTransId="{54749288-644A-0545-9445-146DBD806C80}"/>
    <dgm:cxn modelId="{5E7817B1-19C5-6D49-B886-2F22CC5E86E9}" srcId="{FF7F2B26-CFA0-D446-AAD4-479DFDF3530C}" destId="{4A6B2324-F578-B04E-AC16-B1EB14716FBD}" srcOrd="1" destOrd="0" parTransId="{ACC1E705-B230-8C4F-A12F-88E0554F2FDA}" sibTransId="{8AE73D8A-0902-2544-88DC-F77C2CA28B82}"/>
    <dgm:cxn modelId="{27A70321-1A56-424C-9734-F98A6C9855DA}" srcId="{4A6B2324-F578-B04E-AC16-B1EB14716FBD}" destId="{DFCD203D-8EC0-5D49-9FD1-B7B0674885CA}" srcOrd="1" destOrd="0" parTransId="{7649F7CD-9E17-A84B-8F46-F2BBAA6B04CD}" sibTransId="{4FE60B37-C4F9-DA4E-831E-7D418564AC2E}"/>
    <dgm:cxn modelId="{D02C0D9C-3443-D347-88B9-702E571D6566}" type="presOf" srcId="{4A6B2324-F578-B04E-AC16-B1EB14716FBD}" destId="{CD8497E7-8352-E440-AE6E-C22461288F2C}" srcOrd="0" destOrd="0" presId="urn:microsoft.com/office/officeart/2005/8/layout/vList2"/>
    <dgm:cxn modelId="{3DA16C61-ADB6-B949-B223-2D0ABB344A54}" type="presOf" srcId="{E1C08FBE-D116-0B42-B5B3-5A2157E9877B}" destId="{9EAC9A37-C66E-BF40-8CE5-C2D022047D1B}" srcOrd="0" destOrd="1" presId="urn:microsoft.com/office/officeart/2005/8/layout/vList2"/>
    <dgm:cxn modelId="{E8D2E67B-19B1-1C45-8369-23FC1CE44F89}" srcId="{4A6B2324-F578-B04E-AC16-B1EB14716FBD}" destId="{D35B4686-F603-744F-80E6-665D9AF3410A}" srcOrd="0" destOrd="0" parTransId="{E1F249FB-1552-FF40-A545-B9DB6E940D69}" sibTransId="{382507DB-87F1-5F4B-BD54-9973651B49EA}"/>
    <dgm:cxn modelId="{0066B140-609F-BA4F-972B-C433B02C7EA9}" type="presOf" srcId="{DFCD203D-8EC0-5D49-9FD1-B7B0674885CA}" destId="{6579E578-C140-5447-B1A9-BC99F5474D8E}" srcOrd="0" destOrd="1" presId="urn:microsoft.com/office/officeart/2005/8/layout/vList2"/>
    <dgm:cxn modelId="{597AEE3D-81D2-C942-8761-E30EA477129F}" srcId="{052B4D4E-FE3C-F142-A75D-D37E9D6D8154}" destId="{E1C08FBE-D116-0B42-B5B3-5A2157E9877B}" srcOrd="1" destOrd="0" parTransId="{5AA51FDE-314E-E64D-BD31-46BE6C0DE051}" sibTransId="{AFFBCC20-A032-A644-A27F-498EF1AE6457}"/>
    <dgm:cxn modelId="{F4EBC0AD-D6AE-F14A-A60F-F4BE8CB093E3}" srcId="{FF7F2B26-CFA0-D446-AAD4-479DFDF3530C}" destId="{052B4D4E-FE3C-F142-A75D-D37E9D6D8154}" srcOrd="0" destOrd="0" parTransId="{1A18C9F7-8BD9-5344-B207-8363AD2B3CE1}" sibTransId="{0465CE90-CADD-4049-9359-E7D12353BFFF}"/>
    <dgm:cxn modelId="{0EE9A0C8-EA9A-FD4E-B126-B6F52C169193}" type="presOf" srcId="{FF7F2B26-CFA0-D446-AAD4-479DFDF3530C}" destId="{F880843E-580E-9448-AD2F-04A6127D818A}" srcOrd="0" destOrd="0" presId="urn:microsoft.com/office/officeart/2005/8/layout/vList2"/>
    <dgm:cxn modelId="{2AE48372-E833-D142-83DF-8E0398E6C076}" type="presOf" srcId="{052B4D4E-FE3C-F142-A75D-D37E9D6D8154}" destId="{7C3768C1-9ED5-0A4E-88A6-5222817A1D43}" srcOrd="0" destOrd="0" presId="urn:microsoft.com/office/officeart/2005/8/layout/vList2"/>
    <dgm:cxn modelId="{5D2EEE92-F935-A340-B2D8-1909DED741FD}" type="presParOf" srcId="{F880843E-580E-9448-AD2F-04A6127D818A}" destId="{7C3768C1-9ED5-0A4E-88A6-5222817A1D43}" srcOrd="0" destOrd="0" presId="urn:microsoft.com/office/officeart/2005/8/layout/vList2"/>
    <dgm:cxn modelId="{2764270B-C2D2-774C-AF52-3D7CD5167AF5}" type="presParOf" srcId="{F880843E-580E-9448-AD2F-04A6127D818A}" destId="{9EAC9A37-C66E-BF40-8CE5-C2D022047D1B}" srcOrd="1" destOrd="0" presId="urn:microsoft.com/office/officeart/2005/8/layout/vList2"/>
    <dgm:cxn modelId="{06FE676C-E8DC-F942-AFE3-ED434EB385D8}" type="presParOf" srcId="{F880843E-580E-9448-AD2F-04A6127D818A}" destId="{CD8497E7-8352-E440-AE6E-C22461288F2C}" srcOrd="2" destOrd="0" presId="urn:microsoft.com/office/officeart/2005/8/layout/vList2"/>
    <dgm:cxn modelId="{56A8A21F-AC44-D440-AE4F-C79B4DE6318B}" type="presParOf" srcId="{F880843E-580E-9448-AD2F-04A6127D818A}" destId="{6579E578-C140-5447-B1A9-BC99F5474D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D21672-EEE3-2B43-A68E-0D807F6A3F37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0BE3FAF2-67EE-3D41-B9C8-47B2FF206C45}">
      <dgm:prSet/>
      <dgm:spPr/>
      <dgm:t>
        <a:bodyPr/>
        <a:lstStyle/>
        <a:p>
          <a:pPr rtl="0"/>
          <a:r>
            <a:rPr lang="en-GB" dirty="0" smtClean="0"/>
            <a:t>VRE are defined by users and created on demand</a:t>
          </a:r>
          <a:endParaRPr lang="en-GB" dirty="0"/>
        </a:p>
      </dgm:t>
    </dgm:pt>
    <dgm:pt modelId="{25F0BA72-9A92-D849-B35B-6290736C3F11}" type="parTrans" cxnId="{C059F92C-C4C6-2445-A93F-225ED62535C6}">
      <dgm:prSet/>
      <dgm:spPr/>
      <dgm:t>
        <a:bodyPr/>
        <a:lstStyle/>
        <a:p>
          <a:endParaRPr lang="en-GB"/>
        </a:p>
      </dgm:t>
    </dgm:pt>
    <dgm:pt modelId="{42388277-9DE6-1E4A-BEE3-6E8ABAAE4B0C}" type="sibTrans" cxnId="{C059F92C-C4C6-2445-A93F-225ED62535C6}">
      <dgm:prSet/>
      <dgm:spPr/>
      <dgm:t>
        <a:bodyPr/>
        <a:lstStyle/>
        <a:p>
          <a:endParaRPr lang="en-GB"/>
        </a:p>
      </dgm:t>
    </dgm:pt>
    <dgm:pt modelId="{E7478FA8-11F5-184A-AF25-ADFA2B3D8B6E}">
      <dgm:prSet/>
      <dgm:spPr/>
      <dgm:t>
        <a:bodyPr/>
        <a:lstStyle/>
        <a:p>
          <a:pPr rtl="0"/>
          <a:r>
            <a:rPr lang="en-GB" smtClean="0"/>
            <a:t>New software can be integrated and used as-a-Service</a:t>
          </a:r>
          <a:endParaRPr lang="en-GB"/>
        </a:p>
      </dgm:t>
    </dgm:pt>
    <dgm:pt modelId="{BC21F60D-3B49-3E49-8BB9-81790B1C9A4F}" type="parTrans" cxnId="{6685198F-6517-104F-A67C-B64CB2A50DBB}">
      <dgm:prSet/>
      <dgm:spPr/>
      <dgm:t>
        <a:bodyPr/>
        <a:lstStyle/>
        <a:p>
          <a:endParaRPr lang="en-GB"/>
        </a:p>
      </dgm:t>
    </dgm:pt>
    <dgm:pt modelId="{2DF82065-B68D-D34A-B955-71505A657125}" type="sibTrans" cxnId="{6685198F-6517-104F-A67C-B64CB2A50DBB}">
      <dgm:prSet/>
      <dgm:spPr/>
      <dgm:t>
        <a:bodyPr/>
        <a:lstStyle/>
        <a:p>
          <a:endParaRPr lang="en-GB"/>
        </a:p>
      </dgm:t>
    </dgm:pt>
    <dgm:pt modelId="{A441C6D3-BB5C-E045-9120-D97657CD947D}">
      <dgm:prSet/>
      <dgm:spPr/>
      <dgm:t>
        <a:bodyPr/>
        <a:lstStyle/>
        <a:p>
          <a:pPr rtl="0"/>
          <a:r>
            <a:rPr lang="en-GB" smtClean="0"/>
            <a:t>Invoked via standard interfaces</a:t>
          </a:r>
          <a:endParaRPr lang="en-GB"/>
        </a:p>
      </dgm:t>
    </dgm:pt>
    <dgm:pt modelId="{EEAF9F71-85B5-0642-A4F7-F7E576D3A848}" type="parTrans" cxnId="{17019AC1-0161-C045-8226-41A1B8D23D1B}">
      <dgm:prSet/>
      <dgm:spPr/>
      <dgm:t>
        <a:bodyPr/>
        <a:lstStyle/>
        <a:p>
          <a:endParaRPr lang="en-GB"/>
        </a:p>
      </dgm:t>
    </dgm:pt>
    <dgm:pt modelId="{C684CBC0-E521-D144-9CF5-81E7DCF678AF}" type="sibTrans" cxnId="{17019AC1-0161-C045-8226-41A1B8D23D1B}">
      <dgm:prSet/>
      <dgm:spPr/>
      <dgm:t>
        <a:bodyPr/>
        <a:lstStyle/>
        <a:p>
          <a:endParaRPr lang="en-GB"/>
        </a:p>
      </dgm:t>
    </dgm:pt>
    <dgm:pt modelId="{7B054F31-3801-254D-A22A-4DFC7F235577}">
      <dgm:prSet/>
      <dgm:spPr/>
      <dgm:t>
        <a:bodyPr/>
        <a:lstStyle/>
        <a:p>
          <a:pPr rtl="0"/>
          <a:r>
            <a:rPr lang="en-GB" smtClean="0"/>
            <a:t>VRE ensures </a:t>
          </a:r>
          <a:endParaRPr lang="en-GB"/>
        </a:p>
      </dgm:t>
    </dgm:pt>
    <dgm:pt modelId="{BFE5FCA4-A4C1-8641-A89D-B0FB29BEB752}" type="parTrans" cxnId="{1F0136DF-D541-454E-B5C9-1F7172EF39BE}">
      <dgm:prSet/>
      <dgm:spPr/>
      <dgm:t>
        <a:bodyPr/>
        <a:lstStyle/>
        <a:p>
          <a:endParaRPr lang="en-GB"/>
        </a:p>
      </dgm:t>
    </dgm:pt>
    <dgm:pt modelId="{018CC282-6142-F546-80C2-77FD3C8394F3}" type="sibTrans" cxnId="{1F0136DF-D541-454E-B5C9-1F7172EF39BE}">
      <dgm:prSet/>
      <dgm:spPr/>
      <dgm:t>
        <a:bodyPr/>
        <a:lstStyle/>
        <a:p>
          <a:endParaRPr lang="en-GB"/>
        </a:p>
      </dgm:t>
    </dgm:pt>
    <dgm:pt modelId="{7C0EA519-3755-3149-812B-9D520621578A}">
      <dgm:prSet/>
      <dgm:spPr/>
      <dgm:t>
        <a:bodyPr/>
        <a:lstStyle/>
        <a:p>
          <a:pPr rtl="0"/>
          <a:r>
            <a:rPr lang="en-GB" smtClean="0"/>
            <a:t>provenance management</a:t>
          </a:r>
          <a:endParaRPr lang="en-GB"/>
        </a:p>
      </dgm:t>
    </dgm:pt>
    <dgm:pt modelId="{0CC53D53-A8E6-9C48-8F6B-A618ACF94420}" type="parTrans" cxnId="{14F5AA07-6CEF-AD46-8153-A9D5C8F035FF}">
      <dgm:prSet/>
      <dgm:spPr/>
      <dgm:t>
        <a:bodyPr/>
        <a:lstStyle/>
        <a:p>
          <a:endParaRPr lang="en-GB"/>
        </a:p>
      </dgm:t>
    </dgm:pt>
    <dgm:pt modelId="{A49BBDA8-6E85-9340-9A75-DE775ED29DC9}" type="sibTrans" cxnId="{14F5AA07-6CEF-AD46-8153-A9D5C8F035FF}">
      <dgm:prSet/>
      <dgm:spPr/>
      <dgm:t>
        <a:bodyPr/>
        <a:lstStyle/>
        <a:p>
          <a:endParaRPr lang="en-GB"/>
        </a:p>
      </dgm:t>
    </dgm:pt>
    <dgm:pt modelId="{476462BB-A355-6343-9E70-EBFD1180213C}">
      <dgm:prSet/>
      <dgm:spPr/>
      <dgm:t>
        <a:bodyPr/>
        <a:lstStyle/>
        <a:p>
          <a:pPr rtl="0"/>
          <a:r>
            <a:rPr lang="en-GB" dirty="0" smtClean="0"/>
            <a:t>Results on a easy-to-use storage system</a:t>
          </a:r>
          <a:endParaRPr lang="en-GB" dirty="0"/>
        </a:p>
      </dgm:t>
    </dgm:pt>
    <dgm:pt modelId="{6F1BB2E9-A97A-5342-B6D2-BFD77A23FE33}" type="parTrans" cxnId="{41DC2FC3-6570-DE4B-84BC-1943B51EA940}">
      <dgm:prSet/>
      <dgm:spPr/>
      <dgm:t>
        <a:bodyPr/>
        <a:lstStyle/>
        <a:p>
          <a:endParaRPr lang="en-GB"/>
        </a:p>
      </dgm:t>
    </dgm:pt>
    <dgm:pt modelId="{3CF0AC01-51CE-6243-B730-177430AA672B}" type="sibTrans" cxnId="{41DC2FC3-6570-DE4B-84BC-1943B51EA940}">
      <dgm:prSet/>
      <dgm:spPr/>
      <dgm:t>
        <a:bodyPr/>
        <a:lstStyle/>
        <a:p>
          <a:endParaRPr lang="en-GB"/>
        </a:p>
      </dgm:t>
    </dgm:pt>
    <dgm:pt modelId="{98087011-D723-874F-9AA3-9DB8002E100C}">
      <dgm:prSet/>
      <dgm:spPr/>
      <dgm:t>
        <a:bodyPr/>
        <a:lstStyle/>
        <a:p>
          <a:pPr rtl="0"/>
          <a:r>
            <a:rPr lang="en-GB" smtClean="0"/>
            <a:t>Collaboration and sharing</a:t>
          </a:r>
          <a:endParaRPr lang="en-GB"/>
        </a:p>
      </dgm:t>
    </dgm:pt>
    <dgm:pt modelId="{033EC1CD-A9C0-6543-B466-3176EAC7AE1F}" type="parTrans" cxnId="{B5BFFD0E-009B-E54A-B0A7-B33841EA01AA}">
      <dgm:prSet/>
      <dgm:spPr/>
      <dgm:t>
        <a:bodyPr/>
        <a:lstStyle/>
        <a:p>
          <a:endParaRPr lang="en-GB"/>
        </a:p>
      </dgm:t>
    </dgm:pt>
    <dgm:pt modelId="{0105A87B-881B-BE4D-A43E-13CC6920716A}" type="sibTrans" cxnId="{B5BFFD0E-009B-E54A-B0A7-B33841EA01AA}">
      <dgm:prSet/>
      <dgm:spPr/>
      <dgm:t>
        <a:bodyPr/>
        <a:lstStyle/>
        <a:p>
          <a:endParaRPr lang="en-GB"/>
        </a:p>
      </dgm:t>
    </dgm:pt>
    <dgm:pt modelId="{D3169361-74B3-F548-8C2D-4B32E5668A20}">
      <dgm:prSet/>
      <dgm:spPr/>
      <dgm:t>
        <a:bodyPr/>
        <a:lstStyle/>
        <a:p>
          <a:pPr rtl="0"/>
          <a:r>
            <a:rPr lang="en-GB" smtClean="0"/>
            <a:t>VRE enables </a:t>
          </a:r>
          <a:endParaRPr lang="en-GB"/>
        </a:p>
      </dgm:t>
    </dgm:pt>
    <dgm:pt modelId="{25AD5FF4-B2BB-3C46-96DF-99E4CA993240}" type="parTrans" cxnId="{8ADDA082-892B-6048-95B7-469B0323C5A5}">
      <dgm:prSet/>
      <dgm:spPr/>
      <dgm:t>
        <a:bodyPr/>
        <a:lstStyle/>
        <a:p>
          <a:endParaRPr lang="en-GB"/>
        </a:p>
      </dgm:t>
    </dgm:pt>
    <dgm:pt modelId="{3412C55E-DD78-3243-ABB4-803F8E450BFF}" type="sibTrans" cxnId="{8ADDA082-892B-6048-95B7-469B0323C5A5}">
      <dgm:prSet/>
      <dgm:spPr/>
      <dgm:t>
        <a:bodyPr/>
        <a:lstStyle/>
        <a:p>
          <a:endParaRPr lang="en-GB"/>
        </a:p>
      </dgm:t>
    </dgm:pt>
    <dgm:pt modelId="{ECCAB1B5-E925-A940-9EAE-301AB6413C95}">
      <dgm:prSet/>
      <dgm:spPr/>
      <dgm:t>
        <a:bodyPr/>
        <a:lstStyle/>
        <a:p>
          <a:pPr rtl="0"/>
          <a:r>
            <a:rPr lang="en-GB" smtClean="0"/>
            <a:t>Repeatability, Reproducibility and Reusability  </a:t>
          </a:r>
          <a:endParaRPr lang="en-GB"/>
        </a:p>
      </dgm:t>
    </dgm:pt>
    <dgm:pt modelId="{3ADADDDD-AEC7-1D43-BD63-A191FEB13D77}" type="parTrans" cxnId="{7413B697-5C89-FC43-AF3A-0A004C62F140}">
      <dgm:prSet/>
      <dgm:spPr/>
      <dgm:t>
        <a:bodyPr/>
        <a:lstStyle/>
        <a:p>
          <a:endParaRPr lang="en-GB"/>
        </a:p>
      </dgm:t>
    </dgm:pt>
    <dgm:pt modelId="{9DE90540-CB1C-FC47-B5F8-92FB4020B2DC}" type="sibTrans" cxnId="{7413B697-5C89-FC43-AF3A-0A004C62F140}">
      <dgm:prSet/>
      <dgm:spPr/>
      <dgm:t>
        <a:bodyPr/>
        <a:lstStyle/>
        <a:p>
          <a:endParaRPr lang="en-GB"/>
        </a:p>
      </dgm:t>
    </dgm:pt>
    <dgm:pt modelId="{793320AB-ACE8-C741-9F53-671174423BA1}" type="pres">
      <dgm:prSet presAssocID="{32D21672-EEE3-2B43-A68E-0D807F6A3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54AC79-E2E4-7843-80C5-F0BDCD825B32}" type="pres">
      <dgm:prSet presAssocID="{0BE3FAF2-67EE-3D41-B9C8-47B2FF206C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18F6C6-27CF-314A-88F7-03F6A458ACEA}" type="pres">
      <dgm:prSet presAssocID="{0BE3FAF2-67EE-3D41-B9C8-47B2FF206C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2E30ED-966E-FE43-8E1D-99CC0756E318}" type="pres">
      <dgm:prSet presAssocID="{7B054F31-3801-254D-A22A-4DFC7F2355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8B4AA-B98C-C24D-A728-0455D2CDB1AE}" type="pres">
      <dgm:prSet presAssocID="{7B054F31-3801-254D-A22A-4DFC7F23557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CFDA1-D1C3-9F48-BC66-1BDF2A9B9D29}" type="pres">
      <dgm:prSet presAssocID="{D3169361-74B3-F548-8C2D-4B32E5668A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ED7B79-6333-834E-BDEE-36ECE631CBA4}" type="pres">
      <dgm:prSet presAssocID="{D3169361-74B3-F548-8C2D-4B32E5668A2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0136DF-D541-454E-B5C9-1F7172EF39BE}" srcId="{32D21672-EEE3-2B43-A68E-0D807F6A3F37}" destId="{7B054F31-3801-254D-A22A-4DFC7F235577}" srcOrd="1" destOrd="0" parTransId="{BFE5FCA4-A4C1-8641-A89D-B0FB29BEB752}" sibTransId="{018CC282-6142-F546-80C2-77FD3C8394F3}"/>
    <dgm:cxn modelId="{C059F92C-C4C6-2445-A93F-225ED62535C6}" srcId="{32D21672-EEE3-2B43-A68E-0D807F6A3F37}" destId="{0BE3FAF2-67EE-3D41-B9C8-47B2FF206C45}" srcOrd="0" destOrd="0" parTransId="{25F0BA72-9A92-D849-B35B-6290736C3F11}" sibTransId="{42388277-9DE6-1E4A-BEE3-6E8ABAAE4B0C}"/>
    <dgm:cxn modelId="{44626D48-2336-6E4D-AE21-7134AB87FC76}" type="presOf" srcId="{98087011-D723-874F-9AA3-9DB8002E100C}" destId="{FE78B4AA-B98C-C24D-A728-0455D2CDB1AE}" srcOrd="0" destOrd="2" presId="urn:microsoft.com/office/officeart/2005/8/layout/vList2"/>
    <dgm:cxn modelId="{17019AC1-0161-C045-8226-41A1B8D23D1B}" srcId="{0BE3FAF2-67EE-3D41-B9C8-47B2FF206C45}" destId="{A441C6D3-BB5C-E045-9120-D97657CD947D}" srcOrd="1" destOrd="0" parTransId="{EEAF9F71-85B5-0642-A4F7-F7E576D3A848}" sibTransId="{C684CBC0-E521-D144-9CF5-81E7DCF678AF}"/>
    <dgm:cxn modelId="{9CA0D9BD-7EE8-FE49-B7AC-BBDC7B602690}" type="presOf" srcId="{7B054F31-3801-254D-A22A-4DFC7F235577}" destId="{582E30ED-966E-FE43-8E1D-99CC0756E318}" srcOrd="0" destOrd="0" presId="urn:microsoft.com/office/officeart/2005/8/layout/vList2"/>
    <dgm:cxn modelId="{7413B697-5C89-FC43-AF3A-0A004C62F140}" srcId="{D3169361-74B3-F548-8C2D-4B32E5668A20}" destId="{ECCAB1B5-E925-A940-9EAE-301AB6413C95}" srcOrd="0" destOrd="0" parTransId="{3ADADDDD-AEC7-1D43-BD63-A191FEB13D77}" sibTransId="{9DE90540-CB1C-FC47-B5F8-92FB4020B2DC}"/>
    <dgm:cxn modelId="{CC1B4653-A3DC-544E-8A4F-C5B38210DE4D}" type="presOf" srcId="{0BE3FAF2-67EE-3D41-B9C8-47B2FF206C45}" destId="{8A54AC79-E2E4-7843-80C5-F0BDCD825B32}" srcOrd="0" destOrd="0" presId="urn:microsoft.com/office/officeart/2005/8/layout/vList2"/>
    <dgm:cxn modelId="{A638455C-6C26-8340-8D56-56653B26813C}" type="presOf" srcId="{7C0EA519-3755-3149-812B-9D520621578A}" destId="{FE78B4AA-B98C-C24D-A728-0455D2CDB1AE}" srcOrd="0" destOrd="0" presId="urn:microsoft.com/office/officeart/2005/8/layout/vList2"/>
    <dgm:cxn modelId="{62E07DEE-843D-F44F-AF38-AC2F4C042AE1}" type="presOf" srcId="{32D21672-EEE3-2B43-A68E-0D807F6A3F37}" destId="{793320AB-ACE8-C741-9F53-671174423BA1}" srcOrd="0" destOrd="0" presId="urn:microsoft.com/office/officeart/2005/8/layout/vList2"/>
    <dgm:cxn modelId="{14F5AA07-6CEF-AD46-8153-A9D5C8F035FF}" srcId="{7B054F31-3801-254D-A22A-4DFC7F235577}" destId="{7C0EA519-3755-3149-812B-9D520621578A}" srcOrd="0" destOrd="0" parTransId="{0CC53D53-A8E6-9C48-8F6B-A618ACF94420}" sibTransId="{A49BBDA8-6E85-9340-9A75-DE775ED29DC9}"/>
    <dgm:cxn modelId="{96882465-0E74-4A4A-9CE1-E1D7BD5927FA}" type="presOf" srcId="{A441C6D3-BB5C-E045-9120-D97657CD947D}" destId="{0018F6C6-27CF-314A-88F7-03F6A458ACEA}" srcOrd="0" destOrd="1" presId="urn:microsoft.com/office/officeart/2005/8/layout/vList2"/>
    <dgm:cxn modelId="{8ADDA082-892B-6048-95B7-469B0323C5A5}" srcId="{32D21672-EEE3-2B43-A68E-0D807F6A3F37}" destId="{D3169361-74B3-F548-8C2D-4B32E5668A20}" srcOrd="2" destOrd="0" parTransId="{25AD5FF4-B2BB-3C46-96DF-99E4CA993240}" sibTransId="{3412C55E-DD78-3243-ABB4-803F8E450BFF}"/>
    <dgm:cxn modelId="{6685198F-6517-104F-A67C-B64CB2A50DBB}" srcId="{0BE3FAF2-67EE-3D41-B9C8-47B2FF206C45}" destId="{E7478FA8-11F5-184A-AF25-ADFA2B3D8B6E}" srcOrd="0" destOrd="0" parTransId="{BC21F60D-3B49-3E49-8BB9-81790B1C9A4F}" sibTransId="{2DF82065-B68D-D34A-B955-71505A657125}"/>
    <dgm:cxn modelId="{B5BFFD0E-009B-E54A-B0A7-B33841EA01AA}" srcId="{7B054F31-3801-254D-A22A-4DFC7F235577}" destId="{98087011-D723-874F-9AA3-9DB8002E100C}" srcOrd="2" destOrd="0" parTransId="{033EC1CD-A9C0-6543-B466-3176EAC7AE1F}" sibTransId="{0105A87B-881B-BE4D-A43E-13CC6920716A}"/>
    <dgm:cxn modelId="{69BF1D22-9FBD-3446-8D30-F8E9D1D6BB7B}" type="presOf" srcId="{ECCAB1B5-E925-A940-9EAE-301AB6413C95}" destId="{18ED7B79-6333-834E-BDEE-36ECE631CBA4}" srcOrd="0" destOrd="0" presId="urn:microsoft.com/office/officeart/2005/8/layout/vList2"/>
    <dgm:cxn modelId="{9D0E8BAE-A0C9-BE4F-B06A-98DE6C9A591D}" type="presOf" srcId="{D3169361-74B3-F548-8C2D-4B32E5668A20}" destId="{7A3CFDA1-D1C3-9F48-BC66-1BDF2A9B9D29}" srcOrd="0" destOrd="0" presId="urn:microsoft.com/office/officeart/2005/8/layout/vList2"/>
    <dgm:cxn modelId="{65FB30E7-A3CD-604D-8430-ABB419209C50}" type="presOf" srcId="{476462BB-A355-6343-9E70-EBFD1180213C}" destId="{FE78B4AA-B98C-C24D-A728-0455D2CDB1AE}" srcOrd="0" destOrd="1" presId="urn:microsoft.com/office/officeart/2005/8/layout/vList2"/>
    <dgm:cxn modelId="{41DC2FC3-6570-DE4B-84BC-1943B51EA940}" srcId="{7B054F31-3801-254D-A22A-4DFC7F235577}" destId="{476462BB-A355-6343-9E70-EBFD1180213C}" srcOrd="1" destOrd="0" parTransId="{6F1BB2E9-A97A-5342-B6D2-BFD77A23FE33}" sibTransId="{3CF0AC01-51CE-6243-B730-177430AA672B}"/>
    <dgm:cxn modelId="{EC84E8DF-A2F5-B34E-8AAA-C9D06144187E}" type="presOf" srcId="{E7478FA8-11F5-184A-AF25-ADFA2B3D8B6E}" destId="{0018F6C6-27CF-314A-88F7-03F6A458ACEA}" srcOrd="0" destOrd="0" presId="urn:microsoft.com/office/officeart/2005/8/layout/vList2"/>
    <dgm:cxn modelId="{5653320B-F2C1-A042-9C76-9180B1FB9330}" type="presParOf" srcId="{793320AB-ACE8-C741-9F53-671174423BA1}" destId="{8A54AC79-E2E4-7843-80C5-F0BDCD825B32}" srcOrd="0" destOrd="0" presId="urn:microsoft.com/office/officeart/2005/8/layout/vList2"/>
    <dgm:cxn modelId="{7776FBD8-E9B6-F64E-8E09-84FADCB97A07}" type="presParOf" srcId="{793320AB-ACE8-C741-9F53-671174423BA1}" destId="{0018F6C6-27CF-314A-88F7-03F6A458ACEA}" srcOrd="1" destOrd="0" presId="urn:microsoft.com/office/officeart/2005/8/layout/vList2"/>
    <dgm:cxn modelId="{A794F7BA-3A38-D843-93F1-1A8218F3044D}" type="presParOf" srcId="{793320AB-ACE8-C741-9F53-671174423BA1}" destId="{582E30ED-966E-FE43-8E1D-99CC0756E318}" srcOrd="2" destOrd="0" presId="urn:microsoft.com/office/officeart/2005/8/layout/vList2"/>
    <dgm:cxn modelId="{3A131C63-3BF3-C443-AE31-4B57D0C43063}" type="presParOf" srcId="{793320AB-ACE8-C741-9F53-671174423BA1}" destId="{FE78B4AA-B98C-C24D-A728-0455D2CDB1AE}" srcOrd="3" destOrd="0" presId="urn:microsoft.com/office/officeart/2005/8/layout/vList2"/>
    <dgm:cxn modelId="{E3EC375E-C56E-9D41-B112-9DB88F695E05}" type="presParOf" srcId="{793320AB-ACE8-C741-9F53-671174423BA1}" destId="{7A3CFDA1-D1C3-9F48-BC66-1BDF2A9B9D29}" srcOrd="4" destOrd="0" presId="urn:microsoft.com/office/officeart/2005/8/layout/vList2"/>
    <dgm:cxn modelId="{2DEB12DA-96F1-8843-8F9A-B3EB5F3B35AC}" type="presParOf" srcId="{793320AB-ACE8-C741-9F53-671174423BA1}" destId="{18ED7B79-6333-834E-BDEE-36ECE631CB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221EE-7891-0E42-BF5D-886A4E2B4127}">
      <dsp:nvSpPr>
        <dsp:cNvPr id="0" name=""/>
        <dsp:cNvSpPr/>
      </dsp:nvSpPr>
      <dsp:spPr>
        <a:xfrm>
          <a:off x="1636721" y="880343"/>
          <a:ext cx="5036028" cy="440595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C6B885-CBC5-C740-9F2F-17DBBAFE5ED5}">
      <dsp:nvSpPr>
        <dsp:cNvPr id="0" name=""/>
        <dsp:cNvSpPr/>
      </dsp:nvSpPr>
      <dsp:spPr>
        <a:xfrm>
          <a:off x="83148" y="34354"/>
          <a:ext cx="706856" cy="774893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A568F-5E6A-B843-8C3C-C78FCB9CD32C}">
      <dsp:nvSpPr>
        <dsp:cNvPr id="0" name=""/>
        <dsp:cNvSpPr/>
      </dsp:nvSpPr>
      <dsp:spPr>
        <a:xfrm>
          <a:off x="846758" y="48731"/>
          <a:ext cx="7445312" cy="63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0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new approaches </a:t>
          </a:r>
          <a:r>
            <a:rPr lang="en-GB" sz="2400" kern="1200" dirty="0" smtClean="0">
              <a:solidFill>
                <a:srgbClr val="F39223"/>
              </a:solidFill>
            </a:rPr>
            <a:t>to collect-analyse-curate the data</a:t>
          </a:r>
          <a:endParaRPr lang="en-US" sz="2400" kern="1200" dirty="0">
            <a:solidFill>
              <a:srgbClr val="F39223"/>
            </a:solidFill>
          </a:endParaRPr>
        </a:p>
      </dsp:txBody>
      <dsp:txXfrm>
        <a:off x="846758" y="48731"/>
        <a:ext cx="7445312" cy="633689"/>
      </dsp:txXfrm>
    </dsp:sp>
    <dsp:sp modelId="{5DB27382-ACB9-7443-9995-BA2B4F5C5208}">
      <dsp:nvSpPr>
        <dsp:cNvPr id="0" name=""/>
        <dsp:cNvSpPr/>
      </dsp:nvSpPr>
      <dsp:spPr>
        <a:xfrm>
          <a:off x="7585226" y="1384406"/>
          <a:ext cx="706831" cy="809269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026E1-E67C-A540-9CC9-247A8C1FB848}">
      <dsp:nvSpPr>
        <dsp:cNvPr id="0" name=""/>
        <dsp:cNvSpPr/>
      </dsp:nvSpPr>
      <dsp:spPr>
        <a:xfrm>
          <a:off x="52511" y="1528418"/>
          <a:ext cx="7567080" cy="63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0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New tools </a:t>
          </a:r>
          <a:r>
            <a:rPr lang="en-GB" sz="2400" kern="1200" dirty="0" smtClean="0"/>
            <a:t>to </a:t>
          </a:r>
          <a:r>
            <a:rPr lang="en-GB" sz="2400" kern="1200" dirty="0" smtClean="0">
              <a:solidFill>
                <a:srgbClr val="F39223"/>
              </a:solidFill>
            </a:rPr>
            <a:t>exchange </a:t>
          </a:r>
          <a:r>
            <a:rPr lang="en-GB" sz="2400" kern="1200" dirty="0" smtClean="0">
              <a:solidFill>
                <a:srgbClr val="000000"/>
              </a:solidFill>
            </a:rPr>
            <a:t>and</a:t>
          </a:r>
          <a:r>
            <a:rPr lang="en-GB" sz="2400" kern="1200" dirty="0" smtClean="0">
              <a:solidFill>
                <a:srgbClr val="F39223"/>
              </a:solidFill>
            </a:rPr>
            <a:t> guarantee the longevity of the data </a:t>
          </a:r>
          <a:r>
            <a:rPr lang="en-GB" sz="2400" kern="1200" dirty="0" smtClean="0">
              <a:solidFill>
                <a:srgbClr val="000000"/>
              </a:solidFill>
            </a:rPr>
            <a:t>and the </a:t>
          </a:r>
          <a:r>
            <a:rPr lang="en-GB" sz="2400" kern="1200" dirty="0" smtClean="0">
              <a:solidFill>
                <a:srgbClr val="F39223"/>
              </a:solidFill>
            </a:rPr>
            <a:t>reusability of the experiments</a:t>
          </a:r>
          <a:endParaRPr lang="en-GB" sz="2400" kern="1200" dirty="0">
            <a:solidFill>
              <a:srgbClr val="F39223"/>
            </a:solidFill>
          </a:endParaRPr>
        </a:p>
      </dsp:txBody>
      <dsp:txXfrm>
        <a:off x="52511" y="1528418"/>
        <a:ext cx="7567080" cy="63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A8A1C-B006-B24E-B4BB-DF40056D8521}">
      <dsp:nvSpPr>
        <dsp:cNvPr id="0" name=""/>
        <dsp:cNvSpPr/>
      </dsp:nvSpPr>
      <dsp:spPr>
        <a:xfrm>
          <a:off x="0" y="401342"/>
          <a:ext cx="82296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000" tIns="316800" rIns="36000" bIns="5400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are multidisciplinary, involve members belonging to diverse organisations 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require to access data and services that are spread among many providers </a:t>
          </a:r>
          <a:endParaRPr lang="en-GB" sz="1800" kern="1200" dirty="0"/>
        </a:p>
      </dsp:txBody>
      <dsp:txXfrm>
        <a:off x="0" y="401342"/>
        <a:ext cx="8229600" cy="926100"/>
      </dsp:txXfrm>
    </dsp:sp>
    <dsp:sp modelId="{9007343F-583D-2446-B5C7-1CC9B5D8566D}">
      <dsp:nvSpPr>
        <dsp:cNvPr id="0" name=""/>
        <dsp:cNvSpPr/>
      </dsp:nvSpPr>
      <dsp:spPr>
        <a:xfrm>
          <a:off x="411480" y="47102"/>
          <a:ext cx="739607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dynamically aggregated to address research questions/problems</a:t>
          </a:r>
          <a:endParaRPr lang="en-GB" sz="2000" kern="1200" dirty="0"/>
        </a:p>
      </dsp:txBody>
      <dsp:txXfrm>
        <a:off x="446065" y="81687"/>
        <a:ext cx="7326903" cy="639310"/>
      </dsp:txXfrm>
    </dsp:sp>
    <dsp:sp modelId="{3C2E5C0E-B8B2-F74C-83B0-C769B55E23EE}">
      <dsp:nvSpPr>
        <dsp:cNvPr id="0" name=""/>
        <dsp:cNvSpPr/>
      </dsp:nvSpPr>
      <dsp:spPr>
        <a:xfrm>
          <a:off x="0" y="1811282"/>
          <a:ext cx="8229600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000" tIns="316800" rIns="36000" bIns="5400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cannot rely on pre-organised and costly supporting environments managed by dedicated organizations</a:t>
          </a:r>
          <a:endParaRPr lang="en-GB" sz="1800" kern="1200" dirty="0"/>
        </a:p>
      </dsp:txBody>
      <dsp:txXfrm>
        <a:off x="0" y="1811282"/>
        <a:ext cx="8229600" cy="869400"/>
      </dsp:txXfrm>
    </dsp:sp>
    <dsp:sp modelId="{690550BD-A7E5-574E-97C8-A9F1A8195751}">
      <dsp:nvSpPr>
        <dsp:cNvPr id="0" name=""/>
        <dsp:cNvSpPr/>
      </dsp:nvSpPr>
      <dsp:spPr>
        <a:xfrm>
          <a:off x="411480" y="1457042"/>
          <a:ext cx="739607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build and operate their own supporting environments </a:t>
          </a:r>
          <a:endParaRPr lang="en-GB" sz="2000" kern="1200" dirty="0"/>
        </a:p>
      </dsp:txBody>
      <dsp:txXfrm>
        <a:off x="446065" y="1491627"/>
        <a:ext cx="7326903" cy="639310"/>
      </dsp:txXfrm>
    </dsp:sp>
    <dsp:sp modelId="{2B671A70-A9F8-894F-A748-0667DC6113B0}">
      <dsp:nvSpPr>
        <dsp:cNvPr id="0" name=""/>
        <dsp:cNvSpPr/>
      </dsp:nvSpPr>
      <dsp:spPr>
        <a:xfrm>
          <a:off x="0" y="3164522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5742C-665B-6940-ADD3-C030CC6754BB}">
      <dsp:nvSpPr>
        <dsp:cNvPr id="0" name=""/>
        <dsp:cNvSpPr/>
      </dsp:nvSpPr>
      <dsp:spPr>
        <a:xfrm>
          <a:off x="411480" y="2810281"/>
          <a:ext cx="739607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wish to effectively inject open science in daily tasks </a:t>
          </a:r>
          <a:endParaRPr lang="en-GB" sz="2000" kern="1200" dirty="0"/>
        </a:p>
      </dsp:txBody>
      <dsp:txXfrm>
        <a:off x="446065" y="2844866"/>
        <a:ext cx="732690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68C1-9ED5-0A4E-88A6-5222817A1D43}">
      <dsp:nvSpPr>
        <dsp:cNvPr id="0" name=""/>
        <dsp:cNvSpPr/>
      </dsp:nvSpPr>
      <dsp:spPr>
        <a:xfrm>
          <a:off x="0" y="94000"/>
          <a:ext cx="3240360" cy="52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FF00"/>
              </a:solidFill>
            </a:rPr>
            <a:t>Information objects can be </a:t>
          </a:r>
          <a:endParaRPr lang="en-GB" sz="2000" b="1" kern="1200" dirty="0">
            <a:solidFill>
              <a:srgbClr val="FFFF00"/>
            </a:solidFill>
          </a:endParaRPr>
        </a:p>
      </dsp:txBody>
      <dsp:txXfrm>
        <a:off x="25587" y="119587"/>
        <a:ext cx="3189186" cy="472986"/>
      </dsp:txXfrm>
    </dsp:sp>
    <dsp:sp modelId="{9EAC9A37-C66E-BF40-8CE5-C2D022047D1B}">
      <dsp:nvSpPr>
        <dsp:cNvPr id="0" name=""/>
        <dsp:cNvSpPr/>
      </dsp:nvSpPr>
      <dsp:spPr>
        <a:xfrm>
          <a:off x="0" y="618160"/>
          <a:ext cx="324036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files, dataset, workflows, experiments, etc. 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organized into folders</a:t>
          </a:r>
          <a:endParaRPr lang="en-GB" sz="2200" kern="1200" dirty="0"/>
        </a:p>
      </dsp:txBody>
      <dsp:txXfrm>
        <a:off x="0" y="618160"/>
        <a:ext cx="3240360" cy="1362060"/>
      </dsp:txXfrm>
    </dsp:sp>
    <dsp:sp modelId="{CD8497E7-8352-E440-AE6E-C22461288F2C}">
      <dsp:nvSpPr>
        <dsp:cNvPr id="0" name=""/>
        <dsp:cNvSpPr/>
      </dsp:nvSpPr>
      <dsp:spPr>
        <a:xfrm>
          <a:off x="0" y="1980220"/>
          <a:ext cx="3240360" cy="52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FF00"/>
              </a:solidFill>
            </a:rPr>
            <a:t>Users can </a:t>
          </a:r>
          <a:endParaRPr lang="en-GB" sz="2000" b="1" kern="1200" dirty="0">
            <a:solidFill>
              <a:srgbClr val="FFFF00"/>
            </a:solidFill>
          </a:endParaRPr>
        </a:p>
      </dsp:txBody>
      <dsp:txXfrm>
        <a:off x="25587" y="2005807"/>
        <a:ext cx="3189186" cy="472986"/>
      </dsp:txXfrm>
    </dsp:sp>
    <dsp:sp modelId="{6579E578-C140-5447-B1A9-BC99F5474D8E}">
      <dsp:nvSpPr>
        <dsp:cNvPr id="0" name=""/>
        <dsp:cNvSpPr/>
      </dsp:nvSpPr>
      <dsp:spPr>
        <a:xfrm>
          <a:off x="0" y="2504380"/>
          <a:ext cx="324036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8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Share with selected users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disseminate via persistent public URLs</a:t>
          </a:r>
          <a:endParaRPr lang="en-GB" sz="2200" kern="1200" dirty="0"/>
        </a:p>
      </dsp:txBody>
      <dsp:txXfrm>
        <a:off x="0" y="2504380"/>
        <a:ext cx="3240360" cy="1362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4AC79-E2E4-7843-80C5-F0BDCD825B32}">
      <dsp:nvSpPr>
        <dsp:cNvPr id="0" name=""/>
        <dsp:cNvSpPr/>
      </dsp:nvSpPr>
      <dsp:spPr>
        <a:xfrm>
          <a:off x="0" y="242721"/>
          <a:ext cx="820891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VRE are defined by users and created on demand</a:t>
          </a:r>
          <a:endParaRPr lang="en-GB" sz="3000" kern="1200" dirty="0"/>
        </a:p>
      </dsp:txBody>
      <dsp:txXfrm>
        <a:off x="35125" y="277846"/>
        <a:ext cx="8138662" cy="649299"/>
      </dsp:txXfrm>
    </dsp:sp>
    <dsp:sp modelId="{0018F6C6-27CF-314A-88F7-03F6A458ACEA}">
      <dsp:nvSpPr>
        <dsp:cNvPr id="0" name=""/>
        <dsp:cNvSpPr/>
      </dsp:nvSpPr>
      <dsp:spPr>
        <a:xfrm>
          <a:off x="0" y="962271"/>
          <a:ext cx="8208912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smtClean="0"/>
            <a:t>New software can be integrated and used as-a-Service</a:t>
          </a:r>
          <a:endParaRPr lang="en-GB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smtClean="0"/>
            <a:t>Invoked via standard interfaces</a:t>
          </a:r>
          <a:endParaRPr lang="en-GB" sz="2300" kern="1200"/>
        </a:p>
      </dsp:txBody>
      <dsp:txXfrm>
        <a:off x="0" y="962271"/>
        <a:ext cx="8208912" cy="791774"/>
      </dsp:txXfrm>
    </dsp:sp>
    <dsp:sp modelId="{582E30ED-966E-FE43-8E1D-99CC0756E318}">
      <dsp:nvSpPr>
        <dsp:cNvPr id="0" name=""/>
        <dsp:cNvSpPr/>
      </dsp:nvSpPr>
      <dsp:spPr>
        <a:xfrm>
          <a:off x="0" y="1754046"/>
          <a:ext cx="8208912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VRE ensures </a:t>
          </a:r>
          <a:endParaRPr lang="en-GB" sz="3000" kern="1200"/>
        </a:p>
      </dsp:txBody>
      <dsp:txXfrm>
        <a:off x="35125" y="1789171"/>
        <a:ext cx="8138662" cy="649299"/>
      </dsp:txXfrm>
    </dsp:sp>
    <dsp:sp modelId="{FE78B4AA-B98C-C24D-A728-0455D2CDB1AE}">
      <dsp:nvSpPr>
        <dsp:cNvPr id="0" name=""/>
        <dsp:cNvSpPr/>
      </dsp:nvSpPr>
      <dsp:spPr>
        <a:xfrm>
          <a:off x="0" y="2473596"/>
          <a:ext cx="8208912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smtClean="0"/>
            <a:t>provenance management</a:t>
          </a:r>
          <a:endParaRPr lang="en-GB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dirty="0" smtClean="0"/>
            <a:t>Results on a easy-to-use storage system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smtClean="0"/>
            <a:t>Collaboration and sharing</a:t>
          </a:r>
          <a:endParaRPr lang="en-GB" sz="2300" kern="1200"/>
        </a:p>
      </dsp:txBody>
      <dsp:txXfrm>
        <a:off x="0" y="2473596"/>
        <a:ext cx="8208912" cy="1179900"/>
      </dsp:txXfrm>
    </dsp:sp>
    <dsp:sp modelId="{7A3CFDA1-D1C3-9F48-BC66-1BDF2A9B9D29}">
      <dsp:nvSpPr>
        <dsp:cNvPr id="0" name=""/>
        <dsp:cNvSpPr/>
      </dsp:nvSpPr>
      <dsp:spPr>
        <a:xfrm>
          <a:off x="0" y="3653496"/>
          <a:ext cx="8208912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VRE enables </a:t>
          </a:r>
          <a:endParaRPr lang="en-GB" sz="3000" kern="1200"/>
        </a:p>
      </dsp:txBody>
      <dsp:txXfrm>
        <a:off x="35125" y="3688621"/>
        <a:ext cx="8138662" cy="649299"/>
      </dsp:txXfrm>
    </dsp:sp>
    <dsp:sp modelId="{18ED7B79-6333-834E-BDEE-36ECE631CBA4}">
      <dsp:nvSpPr>
        <dsp:cNvPr id="0" name=""/>
        <dsp:cNvSpPr/>
      </dsp:nvSpPr>
      <dsp:spPr>
        <a:xfrm>
          <a:off x="0" y="4373046"/>
          <a:ext cx="82089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smtClean="0"/>
            <a:t>Repeatability, Reproducibility and Reusability  </a:t>
          </a:r>
          <a:endParaRPr lang="en-GB" sz="2300" kern="1200"/>
        </a:p>
      </dsp:txBody>
      <dsp:txXfrm>
        <a:off x="0" y="4373046"/>
        <a:ext cx="8208912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A81D-2579-CA4B-B61C-9341EFCBD7AF}" type="datetimeFigureOut">
              <a:rPr lang="en-US" smtClean="0"/>
              <a:t>30/09/16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70C5-CA35-3B4E-AAF3-A38DA53D5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64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8F2EC-2A85-4528-AF40-125B5825D71E}" type="datetimeFigureOut">
              <a:rPr lang="en-GB" smtClean="0"/>
              <a:t>30/09/16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FCED-AADE-4805-9D07-5F277C06A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23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263775"/>
            <a:ext cx="5364088" cy="1470025"/>
          </a:xfrm>
        </p:spPr>
        <p:txBody>
          <a:bodyPr/>
          <a:lstStyle>
            <a:lvl1pPr algn="l">
              <a:defRPr b="1"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488" y="3886200"/>
            <a:ext cx="5379624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your name and affiliation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4" y="4953000"/>
            <a:ext cx="5364088" cy="492224"/>
          </a:xfrm>
        </p:spPr>
        <p:txBody>
          <a:bodyPr>
            <a:noAutofit/>
          </a:bodyPr>
          <a:lstStyle>
            <a:lvl1pPr marL="0" indent="0">
              <a:buNone/>
              <a:defRPr lang="it-IT" sz="24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your email address</a:t>
            </a:r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09086" y="5232476"/>
            <a:ext cx="3200400" cy="10130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39223"/>
                </a:solidFill>
              </a:defRPr>
            </a:lvl1pPr>
          </a:lstStyle>
          <a:p>
            <a:pPr lvl="0"/>
            <a:r>
              <a:rPr lang="en-US" dirty="0" smtClean="0"/>
              <a:t>Click to edit the name of the event, the date and the location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7" y="6280784"/>
            <a:ext cx="826363" cy="57019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200" y="65303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BlueBRIDGE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receives funding from the European Union’s Horizon 2020 research and innovation p</a:t>
            </a: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rogramme</a:t>
            </a:r>
            <a:r>
              <a:rPr lang="en-US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grant agreement No. 675680</a:t>
            </a:r>
          </a:p>
        </p:txBody>
      </p:sp>
      <p:sp>
        <p:nvSpPr>
          <p:cNvPr id="14" name="Subtitle 8"/>
          <p:cNvSpPr txBox="1">
            <a:spLocks/>
          </p:cNvSpPr>
          <p:nvPr userDrawn="1"/>
        </p:nvSpPr>
        <p:spPr>
          <a:xfrm>
            <a:off x="4975992" y="6503734"/>
            <a:ext cx="4168008" cy="32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000" b="1" dirty="0">
                <a:solidFill>
                  <a:schemeClr val="bg1"/>
                </a:solidFill>
              </a:rPr>
              <a:t>www.bluebridge-vres.eu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custom bullet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 algn="r">
              <a:defRPr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" y="116632"/>
            <a:ext cx="3352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3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125E8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25E8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25E8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25E8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jpe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66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86.png"/><Relationship Id="rId8" Type="http://schemas.openxmlformats.org/officeDocument/2006/relationships/image" Target="../media/image87.jpeg"/><Relationship Id="rId9" Type="http://schemas.openxmlformats.org/officeDocument/2006/relationships/image" Target="../media/image10.png"/><Relationship Id="rId10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ridge-vres.eu" TargetMode="External"/><Relationship Id="rId4" Type="http://schemas.openxmlformats.org/officeDocument/2006/relationships/hyperlink" Target="https://i-marine.d4science.org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39.png"/><Relationship Id="rId17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gif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pn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492896"/>
            <a:ext cx="8676456" cy="17412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Virtual </a:t>
            </a:r>
            <a:r>
              <a:rPr lang="en-GB" sz="3600" dirty="0"/>
              <a:t>Research Environments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i="1" dirty="0" smtClean="0">
                <a:solidFill>
                  <a:srgbClr val="F39223"/>
                </a:solidFill>
              </a:rPr>
              <a:t>for</a:t>
            </a:r>
            <a:r>
              <a:rPr lang="en-GB" sz="3200" i="1" dirty="0">
                <a:solidFill>
                  <a:srgbClr val="F39223"/>
                </a:solidFill>
              </a:rPr>
              <a:t> implementing Long-</a:t>
            </a:r>
            <a:r>
              <a:rPr lang="en-GB" sz="3200" i="1" dirty="0" smtClean="0">
                <a:solidFill>
                  <a:srgbClr val="F39223"/>
                </a:solidFill>
              </a:rPr>
              <a:t>tail Open</a:t>
            </a:r>
            <a:r>
              <a:rPr lang="en-GB" sz="3200" i="1" dirty="0">
                <a:solidFill>
                  <a:srgbClr val="F39223"/>
                </a:solidFill>
              </a:rPr>
              <a:t> </a:t>
            </a:r>
            <a:r>
              <a:rPr lang="en-GB" sz="3200" i="1" dirty="0" smtClean="0">
                <a:solidFill>
                  <a:srgbClr val="F39223"/>
                </a:solidFill>
              </a:rPr>
              <a:t>Science</a:t>
            </a:r>
            <a:br>
              <a:rPr lang="en-GB" sz="3200" i="1" dirty="0" smtClean="0">
                <a:solidFill>
                  <a:srgbClr val="F39223"/>
                </a:solidFill>
              </a:rPr>
            </a:br>
            <a:r>
              <a:rPr lang="en-GB" sz="3200" i="1" dirty="0">
                <a:solidFill>
                  <a:srgbClr val="F39223"/>
                </a:solidFill>
              </a:rPr>
              <a:t/>
            </a:r>
            <a:br>
              <a:rPr lang="en-GB" sz="3200" i="1" dirty="0">
                <a:solidFill>
                  <a:srgbClr val="F39223"/>
                </a:solidFill>
              </a:rPr>
            </a:br>
            <a:r>
              <a:rPr lang="en-GB" sz="2800" dirty="0" smtClean="0">
                <a:latin typeface="Chalkduster"/>
                <a:cs typeface="Chalkduster"/>
              </a:rPr>
              <a:t>30 </a:t>
            </a:r>
            <a:r>
              <a:rPr lang="en-GB" sz="2800" dirty="0">
                <a:latin typeface="Chalkduster"/>
                <a:cs typeface="Chalkduster"/>
              </a:rPr>
              <a:t>September 2016 - Krakow</a:t>
            </a:r>
            <a:br>
              <a:rPr lang="en-GB" sz="2800" dirty="0">
                <a:latin typeface="Chalkduster"/>
                <a:cs typeface="Chalkduster"/>
              </a:rPr>
            </a:br>
            <a:endParaRPr lang="en-GB" sz="3200" i="1" dirty="0">
              <a:solidFill>
                <a:srgbClr val="F3922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88" y="4598640"/>
            <a:ext cx="5379624" cy="9906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Pasquale Pagano</a:t>
            </a:r>
          </a:p>
          <a:p>
            <a:r>
              <a:rPr lang="it-IT" dirty="0" smtClean="0"/>
              <a:t>CNR, Italy</a:t>
            </a:r>
          </a:p>
          <a:p>
            <a:r>
              <a:rPr lang="it-IT" dirty="0" err="1" smtClean="0"/>
              <a:t>pasquale.pagano@isti.cnr.it</a:t>
            </a:r>
            <a:endParaRPr lang="it-IT" dirty="0" smtClean="0"/>
          </a:p>
        </p:txBody>
      </p:sp>
      <p:pic>
        <p:nvPicPr>
          <p:cNvPr id="4" name="Picture 3" descr="DI4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940" y="4653136"/>
            <a:ext cx="346703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VREs: Social </a:t>
            </a:r>
            <a:r>
              <a:rPr lang="en-GB" dirty="0" smtClean="0"/>
              <a:t>Networking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50" y="1308944"/>
            <a:ext cx="8985250" cy="8239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cs typeface="Helvetica Neue Light"/>
              </a:rPr>
              <a:t>Social networking is key to </a:t>
            </a:r>
            <a:r>
              <a:rPr lang="en-US" sz="2400" b="1" dirty="0" smtClean="0">
                <a:cs typeface="Helvetica Neue Light"/>
              </a:rPr>
              <a:t>share information in the VRE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cs typeface="Helvetica Neue Light"/>
              </a:rPr>
              <a:t>It offers a </a:t>
            </a:r>
            <a:r>
              <a:rPr lang="en-US" sz="2400" dirty="0">
                <a:cs typeface="Helvetica Neue Light"/>
              </a:rPr>
              <a:t>continuously updated list of events / news produced by users </a:t>
            </a:r>
            <a:r>
              <a:rPr lang="en-US" sz="2400" dirty="0" smtClean="0">
                <a:cs typeface="Helvetica Neue Light"/>
              </a:rPr>
              <a:t>and applications</a:t>
            </a:r>
            <a:endParaRPr lang="en-US" sz="2800" dirty="0">
              <a:cs typeface="Helvetica Neue Light"/>
            </a:endParaRPr>
          </a:p>
        </p:txBody>
      </p:sp>
      <p:pic>
        <p:nvPicPr>
          <p:cNvPr id="5" name="Picture 4" descr="Screen Shot 2013-10-25 at 15.1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060848"/>
            <a:ext cx="5904656" cy="388843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69574" y="5314229"/>
            <a:ext cx="1410138" cy="864096"/>
          </a:xfrm>
          <a:prstGeom prst="wedgeRoundRectCallout">
            <a:avLst>
              <a:gd name="adj1" fmla="val 87063"/>
              <a:gd name="adj2" fmla="val -1670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User-shared News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11560" y="3835005"/>
            <a:ext cx="1475656" cy="792088"/>
          </a:xfrm>
          <a:prstGeom prst="wedgeRoundRectCallout">
            <a:avLst>
              <a:gd name="adj1" fmla="val 58576"/>
              <a:gd name="adj2" fmla="val -1193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Application-shared News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87888" y="2554047"/>
            <a:ext cx="1410138" cy="656897"/>
          </a:xfrm>
          <a:prstGeom prst="wedgeRoundRectCallout">
            <a:avLst>
              <a:gd name="adj1" fmla="val 101038"/>
              <a:gd name="adj2" fmla="val -94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VREs: </a:t>
            </a:r>
            <a:r>
              <a:rPr lang="en-GB" b="1" dirty="0"/>
              <a:t>The </a:t>
            </a:r>
            <a:r>
              <a:rPr lang="en-GB" b="1" dirty="0" smtClean="0"/>
              <a:t>Workspace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cs typeface="Helvetica Neue Light"/>
              </a:rPr>
              <a:t>A </a:t>
            </a:r>
            <a:r>
              <a:rPr lang="en-US" sz="2000" dirty="0" smtClean="0">
                <a:cs typeface="Helvetica Neue Light"/>
              </a:rPr>
              <a:t>folder-based </a:t>
            </a:r>
            <a:r>
              <a:rPr lang="en-US" sz="2000" dirty="0">
                <a:cs typeface="Helvetica Neue Light"/>
              </a:rPr>
              <a:t>file system </a:t>
            </a:r>
            <a:r>
              <a:rPr lang="en-US" sz="2000" dirty="0" smtClean="0">
                <a:cs typeface="Helvetica Neue Light"/>
              </a:rPr>
              <a:t>allowing </a:t>
            </a:r>
            <a:br>
              <a:rPr lang="en-US" sz="2000" dirty="0" smtClean="0">
                <a:cs typeface="Helvetica Neue Light"/>
              </a:rPr>
            </a:br>
            <a:r>
              <a:rPr lang="en-US" sz="2000" b="1" dirty="0" smtClean="0">
                <a:solidFill>
                  <a:srgbClr val="F39223"/>
                </a:solidFill>
                <a:cs typeface="Helvetica Neue Light"/>
              </a:rPr>
              <a:t>managing and sharing information objects</a:t>
            </a:r>
            <a:endParaRPr lang="en-US" sz="2000" b="1" dirty="0">
              <a:solidFill>
                <a:srgbClr val="F39223"/>
              </a:solidFill>
              <a:cs typeface="Helvetica Neue 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3-08-27 at 18.3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92896"/>
            <a:ext cx="5285733" cy="32403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2355070"/>
              </p:ext>
            </p:extLst>
          </p:nvPr>
        </p:nvGraphicFramePr>
        <p:xfrm>
          <a:off x="395536" y="2276872"/>
          <a:ext cx="32403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7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17" y="27856"/>
            <a:ext cx="6553200" cy="1143000"/>
          </a:xfrm>
        </p:spPr>
        <p:txBody>
          <a:bodyPr/>
          <a:lstStyle/>
          <a:p>
            <a:r>
              <a:rPr lang="en-GB" dirty="0" smtClean="0"/>
              <a:t>Software Integration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0" y="1170856"/>
            <a:ext cx="5190615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3523169"/>
            <a:ext cx="3692991" cy="17281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Risultati immagini per scientist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092" y="1170856"/>
            <a:ext cx="1122450" cy="11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isultati immagini per gea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322" y="3501008"/>
            <a:ext cx="681527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cdn4.iconfinder.com/data/icons/proglyphs-computers-and-development/512/File_Server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4" y="346906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us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819313"/>
            <a:ext cx="941728" cy="9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30"/>
          <p:cNvSpPr/>
          <p:nvPr/>
        </p:nvSpPr>
        <p:spPr>
          <a:xfrm rot="5400000">
            <a:off x="4295048" y="3962039"/>
            <a:ext cx="864096" cy="742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2" descr="https://encrypted-tbn1.gstatic.com/images?q=tbn:ANd9GcSZnGGjfKRL3eZy2mejX81Ik1Xys2Y0UYLtk-NPu4vI0r_PbLq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515" y="4346784"/>
            <a:ext cx="511404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://icons.iconarchive.com/icons/rafiqul-hassan/blogger/512/Arrow-Download-4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585" y="2784761"/>
            <a:ext cx="697264" cy="6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sultati immagini per trash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585" y="5805264"/>
            <a:ext cx="782173" cy="7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isultati immagini per saving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215" y="5237184"/>
            <a:ext cx="568080" cy="5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Elbow Connector 39"/>
          <p:cNvCxnSpPr>
            <a:stCxn id="5128" idx="3"/>
            <a:endCxn id="5" idx="2"/>
          </p:cNvCxnSpPr>
          <p:nvPr/>
        </p:nvCxnSpPr>
        <p:spPr>
          <a:xfrm flipV="1">
            <a:off x="2190295" y="5251361"/>
            <a:ext cx="4948281" cy="26986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08840" y="2922735"/>
            <a:ext cx="341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Download the (python, R, Java, </a:t>
            </a:r>
            <a:r>
              <a:rPr lang="mr-IN" dirty="0" smtClean="0">
                <a:solidFill>
                  <a:srgbClr val="125E89"/>
                </a:solidFill>
              </a:rPr>
              <a:t>…</a:t>
            </a:r>
            <a:r>
              <a:rPr lang="it-IT" dirty="0" smtClean="0">
                <a:solidFill>
                  <a:srgbClr val="125E89"/>
                </a:solidFill>
              </a:rPr>
              <a:t>)</a:t>
            </a:r>
            <a:r>
              <a:rPr lang="en-GB" dirty="0" smtClean="0">
                <a:solidFill>
                  <a:srgbClr val="125E89"/>
                </a:solidFill>
              </a:rPr>
              <a:t> </a:t>
            </a:r>
            <a:br>
              <a:rPr lang="en-GB" dirty="0" smtClean="0">
                <a:solidFill>
                  <a:srgbClr val="125E89"/>
                </a:solidFill>
              </a:rPr>
            </a:br>
            <a:r>
              <a:rPr lang="en-GB" dirty="0" smtClean="0">
                <a:solidFill>
                  <a:srgbClr val="125E89"/>
                </a:solidFill>
              </a:rPr>
              <a:t>script</a:t>
            </a:r>
            <a:r>
              <a:rPr lang="en-GB" dirty="0">
                <a:solidFill>
                  <a:srgbClr val="125E89"/>
                </a:solidFill>
              </a:rPr>
              <a:t> </a:t>
            </a:r>
            <a:r>
              <a:rPr lang="en-GB" dirty="0" smtClean="0">
                <a:solidFill>
                  <a:srgbClr val="125E89"/>
                </a:solidFill>
              </a:rPr>
              <a:t>and the user’s data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2880" y="371504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Execute script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8371" y="4521977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Collect output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2561" y="5988385"/>
            <a:ext cx="362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Destroy local copies of I/O and script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1012" y="5445224"/>
            <a:ext cx="581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Save Output on the User’s Workspace, with </a:t>
            </a:r>
            <a:r>
              <a:rPr lang="en-GB" i="1" dirty="0" smtClean="0">
                <a:solidFill>
                  <a:srgbClr val="125E89"/>
                </a:solidFill>
              </a:rPr>
              <a:t>provenance </a:t>
            </a:r>
            <a:r>
              <a:rPr lang="en-GB" dirty="0" smtClean="0">
                <a:solidFill>
                  <a:srgbClr val="125E89"/>
                </a:solidFill>
              </a:rPr>
              <a:t>info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93769" y="1374002"/>
            <a:ext cx="247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Scientist’s provided script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7997" y="3189111"/>
            <a:ext cx="345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125E89"/>
                </a:solidFill>
              </a:rPr>
              <a:t>User’s data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23654" y="4724987"/>
            <a:ext cx="147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125E89"/>
                </a:solidFill>
              </a:rPr>
              <a:t>Infrastructure</a:t>
            </a:r>
          </a:p>
          <a:p>
            <a:pPr algn="ctr"/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1334722" y="2784761"/>
            <a:ext cx="190721" cy="4035022"/>
          </a:xfrm>
          <a:prstGeom prst="leftBrace">
            <a:avLst>
              <a:gd name="adj1" fmla="val 8333"/>
              <a:gd name="adj2" fmla="val 361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474948" y="1491520"/>
            <a:ext cx="6359099" cy="2538183"/>
            <a:chOff x="1486561" y="929578"/>
            <a:chExt cx="6359099" cy="25381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7208" y="929578"/>
              <a:ext cx="1777805" cy="14545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30" descr="https://cdn1.iconfinder.com/data/icons/user-experience/512/man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561" y="1569665"/>
              <a:ext cx="814483" cy="81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0" descr="https://cdn1.iconfinder.com/data/icons/user-experience/512/man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177" y="1569664"/>
              <a:ext cx="814483" cy="81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d30y9cdsu7xlg0.cloudfront.net/png/1418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588" y="2814214"/>
              <a:ext cx="653547" cy="65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urved Connector 8"/>
            <p:cNvCxnSpPr>
              <a:stCxn id="5" idx="2"/>
              <a:endCxn id="7" idx="1"/>
            </p:cNvCxnSpPr>
            <p:nvPr/>
          </p:nvCxnSpPr>
          <p:spPr>
            <a:xfrm rot="16200000" flipH="1">
              <a:off x="2748775" y="1529175"/>
              <a:ext cx="756840" cy="2466785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6" idx="2"/>
              <a:endCxn id="7" idx="3"/>
            </p:cNvCxnSpPr>
            <p:nvPr/>
          </p:nvCxnSpPr>
          <p:spPr>
            <a:xfrm rot="5400000">
              <a:off x="5847857" y="1550425"/>
              <a:ext cx="756841" cy="2424284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Arrow 14"/>
            <p:cNvSpPr/>
            <p:nvPr/>
          </p:nvSpPr>
          <p:spPr>
            <a:xfrm rot="16200000">
              <a:off x="4548411" y="2355326"/>
              <a:ext cx="338896" cy="45443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Curved Connector 24"/>
            <p:cNvCxnSpPr>
              <a:stCxn id="5" idx="3"/>
              <a:endCxn id="4" idx="1"/>
            </p:cNvCxnSpPr>
            <p:nvPr/>
          </p:nvCxnSpPr>
          <p:spPr>
            <a:xfrm flipV="1">
              <a:off x="2301044" y="1656862"/>
              <a:ext cx="1476164" cy="320045"/>
            </a:xfrm>
            <a:prstGeom prst="curved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4" idx="3"/>
              <a:endCxn id="6" idx="1"/>
            </p:cNvCxnSpPr>
            <p:nvPr/>
          </p:nvCxnSpPr>
          <p:spPr>
            <a:xfrm>
              <a:off x="5555013" y="1656862"/>
              <a:ext cx="1476164" cy="320044"/>
            </a:xfrm>
            <a:prstGeom prst="curved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53200" cy="80936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Collaborative experiments</a:t>
            </a:r>
            <a:endParaRPr lang="en-GB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47664" y="5171379"/>
            <a:ext cx="6123116" cy="1278285"/>
            <a:chOff x="1475656" y="3388340"/>
            <a:chExt cx="6123116" cy="1278285"/>
          </a:xfrm>
        </p:grpSpPr>
        <p:pic>
          <p:nvPicPr>
            <p:cNvPr id="26" name="Picture 2" descr="http://www.megaicons.net/static/img/icons_sizes/8/60/256/basic-fold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967" y="3608721"/>
              <a:ext cx="642192" cy="64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375166" y="3878347"/>
              <a:ext cx="445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/>
                <a:t>WS</a:t>
              </a:r>
              <a:endParaRPr lang="en-GB" sz="1100" b="1" dirty="0"/>
            </a:p>
          </p:txBody>
        </p:sp>
        <p:pic>
          <p:nvPicPr>
            <p:cNvPr id="29" name="Picture 36" descr="http://www.formeit.it/wp-content/uploads/2013/12/300px-QGis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266" y="3861048"/>
              <a:ext cx="752875" cy="80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0" descr="https://cdn1.iconfinder.com/data/icons/user-experience/512/man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861048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6" descr="http://www.formeit.it/wp-content/uploads/2013/12/300px-QGis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466" y="3861048"/>
              <a:ext cx="752875" cy="80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0" descr="https://cdn1.iconfinder.com/data/icons/user-experience/512/man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684" y="3867793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Left-Right Arrow 34"/>
            <p:cNvSpPr/>
            <p:nvPr/>
          </p:nvSpPr>
          <p:spPr>
            <a:xfrm>
              <a:off x="3375376" y="4259678"/>
              <a:ext cx="2520280" cy="376387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 descr="https://d30y9cdsu7xlg0.cloudfront.net/png/1418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619" y="3637073"/>
              <a:ext cx="626545" cy="62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s://d30y9cdsu7xlg0.cloudfront.net/png/1418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443" y="3608721"/>
              <a:ext cx="626545" cy="62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s://d30y9cdsu7xlg0.cloudfront.net/png/3893-2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43" y="3388340"/>
              <a:ext cx="453805" cy="45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3587016" y="1099125"/>
            <a:ext cx="217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online folders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2540241" y="18527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973540" y="304644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5886841" y="1895438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566478" y="4013739"/>
            <a:ext cx="227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Computational system</a:t>
            </a:r>
            <a:endParaRPr lang="en-GB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617" y="3372881"/>
            <a:ext cx="1005863" cy="8534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266" y="3385432"/>
            <a:ext cx="1005863" cy="8534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5383" y="1286836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In the e-Infrastructure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166" y="4783911"/>
            <a:ext cx="289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25E89"/>
                </a:solidFill>
              </a:rPr>
              <a:t>Through third party software</a:t>
            </a:r>
            <a:endParaRPr lang="en-GB" dirty="0">
              <a:solidFill>
                <a:srgbClr val="125E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783" y="102892"/>
            <a:ext cx="65532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Scientific Workflow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907" y="1833474"/>
            <a:ext cx="2998847" cy="873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0" descr="https://cdn1.iconfinder.com/data/icons/user-experience/512/ma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548" y="396881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325" y="3903021"/>
            <a:ext cx="1512168" cy="7076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13" y="5152330"/>
            <a:ext cx="1141283" cy="10801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0" descr="https://cdn4.iconfinder.com/data/icons/proglyphs-computers-and-development/512/File_Server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609" y="3704803"/>
            <a:ext cx="1017295" cy="10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cdn1.iconfinder.com/data/icons/user-experience/512/ma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141" y="405310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383" y="5152330"/>
            <a:ext cx="1145015" cy="5358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Risultati immagini per scientist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548" y="1561865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 rot="5400000">
            <a:off x="4618290" y="2987643"/>
            <a:ext cx="720080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3891089" y="4072210"/>
            <a:ext cx="720080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9963241">
            <a:off x="5646900" y="4468253"/>
            <a:ext cx="1169730" cy="504056"/>
          </a:xfrm>
          <a:prstGeom prst="rightArrow">
            <a:avLst>
              <a:gd name="adj1" fmla="val 36211"/>
              <a:gd name="adj2" fmla="val 44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5400000">
            <a:off x="4810637" y="4648274"/>
            <a:ext cx="360040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rved Up Arrow 18"/>
          <p:cNvSpPr/>
          <p:nvPr/>
        </p:nvSpPr>
        <p:spPr>
          <a:xfrm flipH="1" flipV="1">
            <a:off x="5242685" y="3241057"/>
            <a:ext cx="1769488" cy="742356"/>
          </a:xfrm>
          <a:prstGeom prst="curvedUpArrow">
            <a:avLst>
              <a:gd name="adj1" fmla="val 7447"/>
              <a:gd name="adj2" fmla="val 19434"/>
              <a:gd name="adj3" fmla="val 167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flipV="1">
            <a:off x="2378665" y="1330037"/>
            <a:ext cx="3136239" cy="574944"/>
          </a:xfrm>
          <a:prstGeom prst="curvedUpArrow">
            <a:avLst>
              <a:gd name="adj1" fmla="val 7447"/>
              <a:gd name="adj2" fmla="val 19434"/>
              <a:gd name="adj3" fmla="val 16716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0800000" flipV="1">
            <a:off x="2322969" y="2311288"/>
            <a:ext cx="3136239" cy="574944"/>
          </a:xfrm>
          <a:prstGeom prst="curvedUpArrow">
            <a:avLst>
              <a:gd name="adj1" fmla="val 7447"/>
              <a:gd name="adj2" fmla="val 19434"/>
              <a:gd name="adj3" fmla="val 16716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476" y="2429483"/>
            <a:ext cx="141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Script provider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67384" y="1230342"/>
            <a:ext cx="230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Updates the script on </a:t>
            </a:r>
          </a:p>
          <a:p>
            <a:r>
              <a:rPr lang="en-GB" dirty="0" smtClean="0"/>
              <a:t>his </a:t>
            </a:r>
            <a:r>
              <a:rPr lang="en-GB" b="1" dirty="0" smtClean="0"/>
              <a:t>private Workspace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67744" y="2988919"/>
            <a:ext cx="244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service downloads</a:t>
            </a:r>
          </a:p>
          <a:p>
            <a:r>
              <a:rPr lang="en-GB" dirty="0" smtClean="0"/>
              <a:t>the script on-the-fly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2280" y="4521894"/>
            <a:ext cx="164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user executes an experiment on his/her data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55042" y="5735505"/>
            <a:ext cx="348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output, the input and the parameters </a:t>
            </a:r>
            <a:r>
              <a:rPr lang="en-GB" b="1" dirty="0" smtClean="0"/>
              <a:t>can</a:t>
            </a:r>
            <a:r>
              <a:rPr lang="en-GB" dirty="0" smtClean="0"/>
              <a:t> be shared with another user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37519" y="3258123"/>
            <a:ext cx="20133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user </a:t>
            </a:r>
            <a:r>
              <a:rPr lang="en-GB" b="1" dirty="0" smtClean="0"/>
              <a:t>can</a:t>
            </a:r>
            <a:r>
              <a:rPr lang="en-GB" dirty="0" smtClean="0"/>
              <a:t> execute the experiment again</a:t>
            </a:r>
          </a:p>
          <a:p>
            <a:r>
              <a:rPr lang="en-GB" dirty="0"/>
              <a:t>a</a:t>
            </a:r>
            <a:r>
              <a:rPr lang="en-GB" dirty="0" smtClean="0"/>
              <a:t>nd share the computation with other users</a:t>
            </a:r>
            <a:endParaRPr lang="en-GB" dirty="0"/>
          </a:p>
        </p:txBody>
      </p:sp>
      <p:sp>
        <p:nvSpPr>
          <p:cNvPr id="28" name="Curved Up Arrow 27"/>
          <p:cNvSpPr/>
          <p:nvPr/>
        </p:nvSpPr>
        <p:spPr>
          <a:xfrm rot="10800000" flipV="1">
            <a:off x="1907703" y="4694439"/>
            <a:ext cx="2732621" cy="742356"/>
          </a:xfrm>
          <a:prstGeom prst="curvedUpArrow">
            <a:avLst>
              <a:gd name="adj1" fmla="val 7447"/>
              <a:gd name="adj2" fmla="val 19434"/>
              <a:gd name="adj3" fmla="val 167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2406" y="126276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</a:t>
            </a:r>
            <a:endParaRPr lang="en-GB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082950" y="309538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2</a:t>
            </a:r>
            <a:endParaRPr lang="en-GB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138734" y="453554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3</a:t>
            </a:r>
            <a:endParaRPr lang="en-GB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4263336" y="41934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4</a:t>
            </a:r>
            <a:endParaRPr lang="en-GB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4870953" y="475926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5</a:t>
            </a:r>
            <a:endParaRPr lang="en-GB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5563581" y="575565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6</a:t>
            </a:r>
            <a:endParaRPr lang="en-GB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6471014" y="438654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7</a:t>
            </a:r>
            <a:endParaRPr lang="en-GB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6988732" y="325812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8</a:t>
            </a:r>
            <a:endParaRPr lang="en-GB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6035873" y="329871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9</a:t>
            </a:r>
            <a:endParaRPr lang="en-GB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2984393" y="548100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10</a:t>
            </a:r>
            <a:endParaRPr lang="en-GB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34152"/>
              </p:ext>
            </p:extLst>
          </p:nvPr>
        </p:nvGraphicFramePr>
        <p:xfrm>
          <a:off x="683568" y="1196752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14" descr="http://www.mcim24x7.com/images/icons/comp-standards-adm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407966" cy="5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storage ic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140968"/>
            <a:ext cx="320494" cy="3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mysitemyway.com/etc-mysitemyway/icons/legacy-previews/icons-256/glossy-black-3d-buttons-icons-social-media-logos/099129-glossy-black-3d-button-icon-social-media-logos-propeller-logo-squar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175" y="3140968"/>
            <a:ext cx="401881" cy="4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blog.mobilestrategypartners.com/wp-content/uploads/2013/01/Reusabilit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501891" cy="4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haneheywood.files.wordpress.com/2012/08/repea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cdn-images-1.medium.com/max/800/1*WMWQYoNuekJFs_B1UOWxZQ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5013176"/>
            <a:ext cx="504056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3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nebloodcenter.org/wp-content/uploads/2014/01/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120680" cy="407025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5589240"/>
            <a:ext cx="354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Visit us at </a:t>
            </a:r>
            <a:r>
              <a:rPr lang="en-GB" dirty="0" smtClean="0">
                <a:hlinkClick r:id="rId3"/>
              </a:rPr>
              <a:t>www.bluebridge-vres.eu</a:t>
            </a:r>
            <a:endParaRPr lang="en-GB" dirty="0" smtClean="0"/>
          </a:p>
          <a:p>
            <a:r>
              <a:rPr lang="en-GB" dirty="0"/>
              <a:t>Try it at  </a:t>
            </a:r>
            <a:r>
              <a:rPr lang="en-GB" dirty="0" smtClean="0">
                <a:hlinkClick r:id="rId4"/>
              </a:rPr>
              <a:t>i</a:t>
            </a:r>
            <a:r>
              <a:rPr lang="en-GB" dirty="0">
                <a:hlinkClick r:id="rId4"/>
              </a:rPr>
              <a:t>-</a:t>
            </a:r>
            <a:r>
              <a:rPr lang="en-GB" dirty="0" smtClean="0">
                <a:hlinkClick r:id="rId4"/>
              </a:rPr>
              <a:t>marine.d4science.org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DI4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940" y="4653136"/>
            <a:ext cx="346703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553200" cy="1143000"/>
          </a:xfrm>
        </p:spPr>
        <p:txBody>
          <a:bodyPr/>
          <a:lstStyle/>
          <a:p>
            <a:r>
              <a:rPr lang="en-GB" smtClean="0"/>
              <a:t>Context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01453"/>
              </p:ext>
            </p:extLst>
          </p:nvPr>
        </p:nvGraphicFramePr>
        <p:xfrm>
          <a:off x="559040" y="2476646"/>
          <a:ext cx="8292058" cy="219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7560840" cy="1224136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125E89"/>
                </a:solidFill>
              </a:rPr>
              <a:t>Open Science</a:t>
            </a:r>
            <a:r>
              <a:rPr lang="en-GB" sz="2000" dirty="0">
                <a:solidFill>
                  <a:srgbClr val="125E89"/>
                </a:solidFill>
              </a:rPr>
              <a:t>: </a:t>
            </a:r>
            <a:r>
              <a:rPr lang="en-GB" sz="2000" dirty="0" smtClean="0">
                <a:solidFill>
                  <a:srgbClr val="125E89"/>
                </a:solidFill>
              </a:rPr>
              <a:t>make </a:t>
            </a:r>
            <a:r>
              <a:rPr lang="en-GB" sz="2000" b="1" dirty="0">
                <a:solidFill>
                  <a:srgbClr val="F39223"/>
                </a:solidFill>
              </a:rPr>
              <a:t>scientific research, data and dissemination accessible to all levels </a:t>
            </a:r>
            <a:r>
              <a:rPr lang="en-GB" sz="2000" dirty="0">
                <a:solidFill>
                  <a:srgbClr val="125E89"/>
                </a:solidFill>
              </a:rPr>
              <a:t>of an inquiring society, amateur or </a:t>
            </a:r>
            <a:r>
              <a:rPr lang="en-GB" sz="2000" dirty="0" smtClean="0">
                <a:solidFill>
                  <a:srgbClr val="125E89"/>
                </a:solidFill>
              </a:rPr>
              <a:t>professional </a:t>
            </a:r>
            <a:endParaRPr lang="en-GB" sz="2000" dirty="0">
              <a:solidFill>
                <a:srgbClr val="125E89"/>
              </a:solidFill>
            </a:endParaRPr>
          </a:p>
          <a:p>
            <a:pPr algn="ctr"/>
            <a:r>
              <a:rPr lang="en-GB" sz="1400" dirty="0">
                <a:solidFill>
                  <a:srgbClr val="125E89"/>
                </a:solidFill>
              </a:rPr>
              <a:t>Keywords: Open Access, Open Research, Open Notebook Science</a:t>
            </a:r>
            <a:endParaRPr lang="en-GB" sz="14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4725144"/>
            <a:ext cx="7776864" cy="1584176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125E89"/>
                </a:solidFill>
              </a:rPr>
              <a:t>Science </a:t>
            </a:r>
            <a:r>
              <a:rPr lang="en-GB" sz="2000" b="1" dirty="0">
                <a:solidFill>
                  <a:srgbClr val="125E89"/>
                </a:solidFill>
              </a:rPr>
              <a:t>2.0: </a:t>
            </a:r>
            <a:r>
              <a:rPr lang="en-GB" sz="2000" dirty="0">
                <a:solidFill>
                  <a:srgbClr val="125E89"/>
                </a:solidFill>
              </a:rPr>
              <a:t>use network technologies to process </a:t>
            </a:r>
            <a:r>
              <a:rPr lang="en-GB" sz="2000" dirty="0" smtClean="0">
                <a:solidFill>
                  <a:srgbClr val="125E89"/>
                </a:solidFill>
              </a:rPr>
              <a:t>large </a:t>
            </a:r>
            <a:r>
              <a:rPr lang="en-GB" sz="2000" dirty="0">
                <a:solidFill>
                  <a:srgbClr val="125E89"/>
                </a:solidFill>
              </a:rPr>
              <a:t>data </a:t>
            </a:r>
            <a:r>
              <a:rPr lang="en-GB" sz="2000" dirty="0" smtClean="0">
                <a:solidFill>
                  <a:srgbClr val="125E89"/>
                </a:solidFill>
              </a:rPr>
              <a:t>sets and share </a:t>
            </a:r>
            <a:r>
              <a:rPr lang="en-GB" sz="2000" dirty="0">
                <a:solidFill>
                  <a:srgbClr val="125E89"/>
                </a:solidFill>
              </a:rPr>
              <a:t>experimental results and processes</a:t>
            </a:r>
            <a:r>
              <a:rPr lang="en-GB" sz="2000" dirty="0" smtClean="0">
                <a:solidFill>
                  <a:srgbClr val="125E89"/>
                </a:solidFill>
              </a:rPr>
              <a:t> </a:t>
            </a:r>
            <a:r>
              <a:rPr lang="en-GB" sz="2000" dirty="0">
                <a:solidFill>
                  <a:srgbClr val="125E89"/>
                </a:solidFill>
              </a:rPr>
              <a:t>using a </a:t>
            </a:r>
            <a:r>
              <a:rPr lang="en-GB" sz="2000" dirty="0">
                <a:solidFill>
                  <a:srgbClr val="F39223"/>
                </a:solidFill>
              </a:rPr>
              <a:t>collaborative </a:t>
            </a:r>
            <a:r>
              <a:rPr lang="en-GB" sz="2000" dirty="0" smtClean="0">
                <a:solidFill>
                  <a:srgbClr val="F39223"/>
                </a:solidFill>
              </a:rPr>
              <a:t>approach</a:t>
            </a:r>
            <a:r>
              <a:rPr lang="en-GB" sz="2000" dirty="0" smtClean="0">
                <a:solidFill>
                  <a:srgbClr val="125E89"/>
                </a:solidFill>
              </a:rPr>
              <a:t>. </a:t>
            </a:r>
            <a:r>
              <a:rPr lang="en-GB" sz="2000" dirty="0">
                <a:solidFill>
                  <a:srgbClr val="125E89"/>
                </a:solidFill>
              </a:rPr>
              <a:t>Support </a:t>
            </a:r>
            <a:r>
              <a:rPr lang="en-GB" sz="2000" dirty="0" smtClean="0">
                <a:solidFill>
                  <a:srgbClr val="F39223"/>
                </a:solidFill>
              </a:rPr>
              <a:t>Reproducibility</a:t>
            </a:r>
            <a:r>
              <a:rPr lang="en-GB" sz="2000" dirty="0">
                <a:solidFill>
                  <a:srgbClr val="F39223"/>
                </a:solidFill>
              </a:rPr>
              <a:t>-Repeatability-Reusability </a:t>
            </a:r>
            <a:r>
              <a:rPr lang="en-GB" sz="2000" dirty="0">
                <a:solidFill>
                  <a:srgbClr val="125E89"/>
                </a:solidFill>
              </a:rPr>
              <a:t>(R-R-R) of </a:t>
            </a:r>
            <a:r>
              <a:rPr lang="en-GB" sz="2000" dirty="0" smtClean="0">
                <a:solidFill>
                  <a:srgbClr val="125E89"/>
                </a:solidFill>
              </a:rPr>
              <a:t>Science</a:t>
            </a:r>
            <a:endParaRPr lang="en-GB" sz="2000" dirty="0">
              <a:solidFill>
                <a:srgbClr val="125E89"/>
              </a:solidFill>
            </a:endParaRPr>
          </a:p>
          <a:p>
            <a:pPr algn="ctr"/>
            <a:r>
              <a:rPr lang="en-GB" sz="1400" i="1" dirty="0">
                <a:solidFill>
                  <a:srgbClr val="125E89"/>
                </a:solidFill>
              </a:rPr>
              <a:t>Keywords: Provenance of the scientific process and workflows, </a:t>
            </a:r>
          </a:p>
          <a:p>
            <a:pPr algn="ctr"/>
            <a:r>
              <a:rPr lang="en-GB" sz="1400" i="1" dirty="0">
                <a:solidFill>
                  <a:srgbClr val="125E89"/>
                </a:solidFill>
              </a:rPr>
              <a:t>Collaborative and Repeatable </a:t>
            </a:r>
            <a:r>
              <a:rPr lang="en-GB" sz="1400" i="1" dirty="0" smtClean="0">
                <a:solidFill>
                  <a:srgbClr val="125E89"/>
                </a:solidFill>
              </a:rPr>
              <a:t>Science</a:t>
            </a:r>
            <a:endParaRPr lang="en-GB" sz="1400" i="1" dirty="0">
              <a:solidFill>
                <a:srgbClr val="125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221EE-7891-0E42-BF5D-886A4E2B4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A3221EE-7891-0E42-BF5D-886A4E2B4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C6B885-CBC5-C740-9F2F-17DBBAFE5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DC6B885-CBC5-C740-9F2F-17DBBAFE5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8A568F-5E6A-B843-8C3C-C78FCB9CD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A8A568F-5E6A-B843-8C3C-C78FCB9CD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27382-ACB9-7443-9995-BA2B4F5C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DB27382-ACB9-7443-9995-BA2B4F5C5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026E1-E67C-A540-9CC9-247A8C1F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52026E1-E67C-A540-9CC9-247A8C1FB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Long-tail Open Science 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08245"/>
              </p:ext>
            </p:extLst>
          </p:nvPr>
        </p:nvGraphicFramePr>
        <p:xfrm>
          <a:off x="446856" y="1916832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55892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39223"/>
                </a:solidFill>
              </a:rPr>
              <a:t>cost and time </a:t>
            </a:r>
            <a:r>
              <a:rPr lang="en-GB" sz="2400" dirty="0">
                <a:solidFill>
                  <a:srgbClr val="125E89"/>
                </a:solidFill>
              </a:rPr>
              <a:t>required to implement this approach </a:t>
            </a:r>
            <a:endParaRPr lang="en-GB" sz="2400" dirty="0" smtClean="0">
              <a:solidFill>
                <a:srgbClr val="125E89"/>
              </a:solidFill>
            </a:endParaRPr>
          </a:p>
          <a:p>
            <a:pPr algn="ctr"/>
            <a:r>
              <a:rPr lang="en-GB" sz="2400" dirty="0" smtClean="0">
                <a:solidFill>
                  <a:srgbClr val="F39223"/>
                </a:solidFill>
              </a:rPr>
              <a:t>largely </a:t>
            </a:r>
            <a:r>
              <a:rPr lang="en-GB" sz="2400" dirty="0">
                <a:solidFill>
                  <a:srgbClr val="F39223"/>
                </a:solidFill>
              </a:rPr>
              <a:t>exceed the  available </a:t>
            </a:r>
            <a:r>
              <a:rPr lang="en-GB" sz="2400" dirty="0" smtClean="0">
                <a:solidFill>
                  <a:srgbClr val="F39223"/>
                </a:solidFill>
              </a:rPr>
              <a:t>capacities</a:t>
            </a:r>
            <a:endParaRPr lang="en-GB" sz="2400" dirty="0">
              <a:solidFill>
                <a:srgbClr val="F392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41277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25E89"/>
                </a:solidFill>
              </a:rPr>
              <a:t>Not individual researchers but group of researchers</a:t>
            </a:r>
          </a:p>
        </p:txBody>
      </p:sp>
    </p:spTree>
    <p:extLst>
      <p:ext uri="{BB962C8B-B14F-4D97-AF65-F5344CB8AC3E}">
        <p14:creationId xmlns:p14="http://schemas.microsoft.com/office/powerpoint/2010/main" val="54639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Requirements for IT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Support collaborative research and experimentation</a:t>
            </a:r>
          </a:p>
          <a:p>
            <a:endParaRPr lang="en-GB" dirty="0" smtClean="0"/>
          </a:p>
          <a:p>
            <a:r>
              <a:rPr lang="en-GB" dirty="0" smtClean="0"/>
              <a:t>Implement Reproducibility-Repeatability-Reusability</a:t>
            </a:r>
          </a:p>
          <a:p>
            <a:endParaRPr lang="en-GB" dirty="0"/>
          </a:p>
          <a:p>
            <a:r>
              <a:rPr lang="en-GB" dirty="0" smtClean="0"/>
              <a:t>Allow sharing data and findings</a:t>
            </a:r>
          </a:p>
          <a:p>
            <a:endParaRPr lang="en-GB" dirty="0" smtClean="0"/>
          </a:p>
          <a:p>
            <a:r>
              <a:rPr lang="en-GB" dirty="0" smtClean="0"/>
              <a:t>Grant open access to produced scientific knowledge and data</a:t>
            </a:r>
          </a:p>
          <a:p>
            <a:endParaRPr lang="en-GB" dirty="0" smtClean="0"/>
          </a:p>
          <a:p>
            <a:r>
              <a:rPr lang="en-GB" dirty="0" smtClean="0"/>
              <a:t>Tackle simplified access to existing computing and storage resources</a:t>
            </a:r>
          </a:p>
          <a:p>
            <a:endParaRPr lang="en-GB" dirty="0" smtClean="0"/>
          </a:p>
          <a:p>
            <a:r>
              <a:rPr lang="en-GB" dirty="0" smtClean="0"/>
              <a:t>Ensure low operational and maintenance costs</a:t>
            </a:r>
          </a:p>
          <a:p>
            <a:endParaRPr lang="en-GB" dirty="0" smtClean="0"/>
          </a:p>
          <a:p>
            <a:r>
              <a:rPr lang="en-GB" dirty="0" smtClean="0"/>
              <a:t>Manage heterogeneous data access policies</a:t>
            </a:r>
          </a:p>
        </p:txBody>
      </p:sp>
      <p:pic>
        <p:nvPicPr>
          <p:cNvPr id="4" name="Picture 3" descr="https://lh5.googleusercontent.com/zaiERj4Vx7nNWc3KiG5BtWWBdoJtxPCx-jMswHHaogADauuypJCOxMktFUBcmAnYjDCB_HOws5F_oH8cbcP3TJLvQrK7zlIgtbAPH6nPhvKp03dgACjnddVFm1jVtrDG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" y="1599748"/>
            <a:ext cx="446359" cy="4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logcdn.com/www.diylife.com/media/2010/05/precycle-symbol-590ls05261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236314"/>
            <a:ext cx="421704" cy="4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dn.mysitemyway.com/etc-mysitemyway/icons/legacy-previews/icons-256/glossy-black-3d-buttons-icons-social-media-logos/099129-glossy-black-3d-button-icon-social-media-logos-propeller-logo-squa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9" y="2883103"/>
            <a:ext cx="401881" cy="4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asterdigitalcolor.com/wp-content/uploads/2012/07/ibookstor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2" y="3573016"/>
            <a:ext cx="429865" cy="3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lh6.googleusercontent.com/B-LWl-8__kEiK6DKXjCrmeZTaa_GSE9Xscri8Z79sfE2peZS4QkCOzKAq8rA8A1tE58D432vOPAMBaqTd8vY-S_K374jl5pN5sFcXrgAGlIYForOl9KbOFeVXj40R9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24814"/>
            <a:ext cx="428322" cy="4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cdn4.iconfinder.com/data/icons/aiga-symbol-signs/441/aiga_cashier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9" y="4902813"/>
            <a:ext cx="398395" cy="3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free-icons-download.net/images/policy-icon-178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5" y="5527576"/>
            <a:ext cx="421704" cy="4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Research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1"/>
            <a:ext cx="4474840" cy="406104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2400" dirty="0" smtClean="0"/>
              <a:t>An operational environment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Where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set of resources (</a:t>
            </a:r>
            <a:r>
              <a:rPr lang="en-GB" sz="2400" dirty="0" smtClean="0"/>
              <a:t>data, services, computational, and storage resources) 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are assigned to group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of users </a:t>
            </a:r>
            <a:r>
              <a:rPr lang="en-GB" sz="2400" dirty="0" smtClean="0"/>
              <a:t>via interfaces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for a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limited timeframe</a:t>
            </a:r>
          </a:p>
          <a:p>
            <a:pPr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1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 dirty="0"/>
          </a:p>
        </p:txBody>
      </p:sp>
      <p:sp>
        <p:nvSpPr>
          <p:cNvPr id="1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5BF0-0DC9-6242-A6B3-064FC07A636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7475" y="6067244"/>
            <a:ext cx="8956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cs typeface="Arial" charset="0"/>
              </a:rPr>
              <a:t>L. Candela, D. </a:t>
            </a:r>
            <a:r>
              <a:rPr lang="en-US" sz="1100" dirty="0" err="1">
                <a:cs typeface="Arial" charset="0"/>
              </a:rPr>
              <a:t>Castelli</a:t>
            </a:r>
            <a:r>
              <a:rPr lang="en-US" sz="1100" dirty="0">
                <a:cs typeface="Arial" charset="0"/>
              </a:rPr>
              <a:t>, P. Pagano (2013) Virtual Research Environments: An Overview and a Research Agenda. Data Science Journal, Vol.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00808"/>
            <a:ext cx="3600400" cy="792088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125E89"/>
                </a:solidFill>
              </a:rPr>
              <a:t>Created on demand</a:t>
            </a:r>
            <a:endParaRPr lang="en-GB" sz="14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157192"/>
            <a:ext cx="3600400" cy="792088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125E89"/>
                </a:solidFill>
              </a:rPr>
              <a:t>Regulated by tailored policies</a:t>
            </a:r>
            <a:endParaRPr lang="en-GB" sz="14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852936"/>
            <a:ext cx="3600400" cy="792088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125E89"/>
                </a:solidFill>
              </a:rPr>
              <a:t>No cost for the resource providers</a:t>
            </a:r>
            <a:endParaRPr lang="en-GB" sz="14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005064"/>
            <a:ext cx="3600400" cy="792088"/>
          </a:xfrm>
          <a:prstGeom prst="rect">
            <a:avLst/>
          </a:prstGeom>
          <a:solidFill>
            <a:srgbClr val="C6D9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125E89"/>
                </a:solidFill>
              </a:rPr>
              <a:t>Open to host and operate custom software</a:t>
            </a:r>
            <a:endParaRPr lang="en-GB" sz="14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VRE Creation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70211" y="1267143"/>
            <a:ext cx="4320000" cy="2017841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246964" y="2177792"/>
            <a:ext cx="1844193" cy="83401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4609433" y="1229491"/>
            <a:ext cx="4320000" cy="2019600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2748597" y="5385456"/>
            <a:ext cx="2248014" cy="83401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4675255" y="4113737"/>
            <a:ext cx="4320000" cy="201960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5723158" y="5571719"/>
            <a:ext cx="1620765" cy="83401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170211" y="4113738"/>
            <a:ext cx="4320000" cy="201960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5123269" y="5779916"/>
            <a:ext cx="1947254" cy="36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Configuration</a:t>
            </a:r>
            <a:endParaRPr lang="en-GB" sz="2300" kern="1200" dirty="0"/>
          </a:p>
        </p:txBody>
      </p:sp>
      <p:sp>
        <p:nvSpPr>
          <p:cNvPr id="30" name="Rectangle 29"/>
          <p:cNvSpPr/>
          <p:nvPr/>
        </p:nvSpPr>
        <p:spPr>
          <a:xfrm>
            <a:off x="7070523" y="2864199"/>
            <a:ext cx="1800000" cy="36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Applications</a:t>
            </a:r>
            <a:endParaRPr lang="en-GB" sz="2300" kern="1200" dirty="0"/>
          </a:p>
        </p:txBody>
      </p:sp>
      <p:sp>
        <p:nvSpPr>
          <p:cNvPr id="31" name="Rectangle 30"/>
          <p:cNvSpPr/>
          <p:nvPr/>
        </p:nvSpPr>
        <p:spPr>
          <a:xfrm>
            <a:off x="873525" y="2864199"/>
            <a:ext cx="1800000" cy="36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Metadata</a:t>
            </a:r>
            <a:endParaRPr lang="en-GB" sz="2300" kern="1200" dirty="0"/>
          </a:p>
        </p:txBody>
      </p:sp>
      <p:sp>
        <p:nvSpPr>
          <p:cNvPr id="32" name="Rectangle 31"/>
          <p:cNvSpPr/>
          <p:nvPr/>
        </p:nvSpPr>
        <p:spPr>
          <a:xfrm>
            <a:off x="873525" y="5773337"/>
            <a:ext cx="1800000" cy="36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kern="1200" dirty="0" smtClean="0"/>
              <a:t>Data</a:t>
            </a:r>
            <a:endParaRPr lang="en-GB" sz="2300" kern="1200" dirty="0"/>
          </a:p>
        </p:txBody>
      </p:sp>
      <p:sp>
        <p:nvSpPr>
          <p:cNvPr id="6" name="Curved Left Arrow 5"/>
          <p:cNvSpPr/>
          <p:nvPr/>
        </p:nvSpPr>
        <p:spPr>
          <a:xfrm>
            <a:off x="3897742" y="2773858"/>
            <a:ext cx="1825416" cy="1985499"/>
          </a:xfrm>
          <a:prstGeom prst="curvedLeftArrow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8187" y="3358733"/>
            <a:ext cx="3285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06D99"/>
                </a:solidFill>
              </a:rPr>
              <a:t>Simple and effective process </a:t>
            </a:r>
            <a:endParaRPr lang="en-US" i="1" dirty="0" smtClean="0">
              <a:solidFill>
                <a:srgbClr val="306D99"/>
              </a:solidFill>
            </a:endParaRPr>
          </a:p>
          <a:p>
            <a:r>
              <a:rPr lang="en-US" dirty="0" smtClean="0"/>
              <a:t>to </a:t>
            </a:r>
            <a:r>
              <a:rPr lang="en-US" dirty="0"/>
              <a:t>define a new environment  </a:t>
            </a:r>
          </a:p>
        </p:txBody>
      </p:sp>
    </p:spTree>
    <p:extLst>
      <p:ext uri="{BB962C8B-B14F-4D97-AF65-F5344CB8AC3E}">
        <p14:creationId xmlns:p14="http://schemas.microsoft.com/office/powerpoint/2010/main" val="154731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</a:t>
            </a:r>
            <a:r>
              <a:rPr lang="en-GB" dirty="0" err="1" smtClean="0"/>
              <a:t>vs</a:t>
            </a:r>
            <a:r>
              <a:rPr lang="en-GB" dirty="0" smtClean="0"/>
              <a:t> Services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42831" y="3368654"/>
            <a:ext cx="6043690" cy="0"/>
          </a:xfrm>
          <a:prstGeom prst="line">
            <a:avLst/>
          </a:prstGeom>
          <a:ln w="57150" cmpd="thinThick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448131" y="2389920"/>
            <a:ext cx="1641471" cy="1981538"/>
            <a:chOff x="7448131" y="2389920"/>
            <a:chExt cx="1641471" cy="1981538"/>
          </a:xfrm>
        </p:grpSpPr>
        <p:pic>
          <p:nvPicPr>
            <p:cNvPr id="47" name="Picture 46" descr="imgr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8546" y="2534304"/>
              <a:ext cx="1394941" cy="1394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 descr="images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7" b="9916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131" y="2389920"/>
              <a:ext cx="1641471" cy="158968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864535" y="4002126"/>
              <a:ext cx="1104343" cy="36933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GB" b="1" i="1" dirty="0" smtClean="0">
                  <a:latin typeface="Chalkboard"/>
                  <a:cs typeface="Chalkboard"/>
                </a:rPr>
                <a:t>Registry</a:t>
              </a:r>
              <a:endParaRPr lang="en-GB" b="1" i="1" dirty="0">
                <a:latin typeface="Chalkboard"/>
                <a:cs typeface="Chalkboard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769" y="1144994"/>
            <a:ext cx="7305015" cy="2031471"/>
            <a:chOff x="64769" y="1144994"/>
            <a:chExt cx="7305015" cy="2031471"/>
          </a:xfrm>
        </p:grpSpPr>
        <p:grpSp>
          <p:nvGrpSpPr>
            <p:cNvPr id="67" name="Group 66"/>
            <p:cNvGrpSpPr/>
            <p:nvPr/>
          </p:nvGrpSpPr>
          <p:grpSpPr>
            <a:xfrm>
              <a:off x="64769" y="1268760"/>
              <a:ext cx="7305015" cy="1907705"/>
              <a:chOff x="64769" y="1268760"/>
              <a:chExt cx="7305015" cy="1907705"/>
            </a:xfrm>
          </p:grpSpPr>
          <p:sp>
            <p:nvSpPr>
              <p:cNvPr id="34" name="Rectangle 33"/>
              <p:cNvSpPr/>
              <p:nvPr/>
            </p:nvSpPr>
            <p:spPr>
              <a:xfrm rot="16200000">
                <a:off x="-501295" y="1835024"/>
                <a:ext cx="1800000" cy="6678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300" kern="1200" dirty="0" smtClean="0">
                    <a:latin typeface="Chalkduster"/>
                    <a:cs typeface="Chalkduster"/>
                  </a:rPr>
                  <a:t>Logical View</a:t>
                </a:r>
                <a:endParaRPr lang="en-GB" sz="2300" kern="1200" dirty="0">
                  <a:latin typeface="Chalkduster"/>
                  <a:cs typeface="Chalkduster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83522" y="2800832"/>
                <a:ext cx="1949980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Applications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24328" y="2807133"/>
                <a:ext cx="1104343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Data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pic>
            <p:nvPicPr>
              <p:cNvPr id="45" name="Picture 44" descr="images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3522" y="1268760"/>
                <a:ext cx="1836275" cy="15841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Picture 45" descr="images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33509" y="1268760"/>
                <a:ext cx="1836275" cy="15841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8" name="Picture 67" descr="image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650" y="1144994"/>
              <a:ext cx="1195162" cy="11951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4769" y="3170164"/>
            <a:ext cx="8427284" cy="3295423"/>
            <a:chOff x="64769" y="3170164"/>
            <a:chExt cx="8427284" cy="3295423"/>
          </a:xfrm>
        </p:grpSpPr>
        <p:grpSp>
          <p:nvGrpSpPr>
            <p:cNvPr id="3" name="Group 2"/>
            <p:cNvGrpSpPr/>
            <p:nvPr/>
          </p:nvGrpSpPr>
          <p:grpSpPr>
            <a:xfrm>
              <a:off x="64769" y="3457720"/>
              <a:ext cx="8427284" cy="3007867"/>
              <a:chOff x="64769" y="3457720"/>
              <a:chExt cx="8427284" cy="3007867"/>
            </a:xfrm>
          </p:grpSpPr>
          <p:pic>
            <p:nvPicPr>
              <p:cNvPr id="70" name="Picture 69" descr="images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3609" y="5013176"/>
                <a:ext cx="1296144" cy="1296144"/>
              </a:xfrm>
              <a:prstGeom prst="rect">
                <a:avLst/>
              </a:prstGeom>
            </p:spPr>
          </p:pic>
          <p:pic>
            <p:nvPicPr>
              <p:cNvPr id="12" name="Picture 11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3975" y="3625407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1" name="Picture 10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1575" y="3868722"/>
                <a:ext cx="1854181" cy="106490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16200000">
                <a:off x="-501295" y="4587860"/>
                <a:ext cx="1800000" cy="66787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300" kern="1200" dirty="0" smtClean="0">
                    <a:latin typeface="Chalkduster"/>
                    <a:cs typeface="Chalkduster"/>
                  </a:rPr>
                  <a:t>Physical View</a:t>
                </a:r>
                <a:endParaRPr lang="en-GB" sz="2300" kern="1200" dirty="0">
                  <a:latin typeface="Chalkduster"/>
                  <a:cs typeface="Chalkduster"/>
                </a:endParaRPr>
              </a:p>
            </p:txBody>
          </p:sp>
          <p:pic>
            <p:nvPicPr>
              <p:cNvPr id="10" name="Picture 9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9175" y="4157858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3" name="Picture 12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9401" y="4868235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4" name="Picture 13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7001" y="5111550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5" name="Picture 14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4601" y="5400686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6" name="Picture 15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8382" y="3642386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7" name="Picture 16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05982" y="3885701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8" name="Picture 17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53582" y="4174837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19" name="Picture 18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7872" y="4756450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20" name="Picture 19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5472" y="4999765"/>
                <a:ext cx="1854181" cy="1064901"/>
              </a:xfrm>
              <a:prstGeom prst="rect">
                <a:avLst/>
              </a:prstGeom>
            </p:spPr>
          </p:pic>
          <p:pic>
            <p:nvPicPr>
              <p:cNvPr id="21" name="Picture 20" descr="images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3072" y="5288901"/>
                <a:ext cx="1854181" cy="1064901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320909" y="3457720"/>
                <a:ext cx="1437248" cy="369332"/>
              </a:xfrm>
              <a:prstGeom prst="rect">
                <a:avLst/>
              </a:prstGeom>
              <a:solidFill>
                <a:srgbClr val="595959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Hardware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92267" y="6084004"/>
                <a:ext cx="2694265" cy="369332"/>
              </a:xfrm>
              <a:prstGeom prst="rect">
                <a:avLst/>
              </a:prstGeom>
              <a:solidFill>
                <a:srgbClr val="595959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Software, Tools, Services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12599" y="3499390"/>
                <a:ext cx="1847564" cy="369332"/>
              </a:xfrm>
              <a:prstGeom prst="rect">
                <a:avLst/>
              </a:prstGeom>
              <a:solidFill>
                <a:srgbClr val="595959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Configuration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860391" y="6045211"/>
                <a:ext cx="1104343" cy="369332"/>
              </a:xfrm>
              <a:prstGeom prst="rect">
                <a:avLst/>
              </a:prstGeom>
              <a:solidFill>
                <a:srgbClr val="595959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dirty="0" smtClean="0">
                    <a:latin typeface="Chalkboard"/>
                    <a:cs typeface="Chalkboard"/>
                  </a:rPr>
                  <a:t>Data</a:t>
                </a:r>
                <a:endParaRPr lang="en-GB" dirty="0">
                  <a:latin typeface="Chalkboard"/>
                  <a:cs typeface="Chalkboard"/>
                </a:endParaRPr>
              </a:p>
            </p:txBody>
          </p:sp>
          <p:cxnSp>
            <p:nvCxnSpPr>
              <p:cNvPr id="27" name="Straight Arrow Connector 26"/>
              <p:cNvCxnSpPr>
                <a:endCxn id="10" idx="2"/>
              </p:cNvCxnSpPr>
              <p:nvPr/>
            </p:nvCxnSpPr>
            <p:spPr>
              <a:xfrm flipH="1" flipV="1">
                <a:off x="2526266" y="5222759"/>
                <a:ext cx="568335" cy="7103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4" idx="3"/>
                <a:endCxn id="18" idx="2"/>
              </p:cNvCxnSpPr>
              <p:nvPr/>
            </p:nvCxnSpPr>
            <p:spPr>
              <a:xfrm flipV="1">
                <a:off x="5101182" y="5239738"/>
                <a:ext cx="1079491" cy="4042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4" idx="3"/>
              </p:cNvCxnSpPr>
              <p:nvPr/>
            </p:nvCxnSpPr>
            <p:spPr>
              <a:xfrm>
                <a:off x="5101182" y="5644001"/>
                <a:ext cx="1231890" cy="605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>
              <a:stCxn id="42" idx="2"/>
            </p:cNvCxnSpPr>
            <p:nvPr/>
          </p:nvCxnSpPr>
          <p:spPr>
            <a:xfrm>
              <a:off x="3258512" y="3170164"/>
              <a:ext cx="1067980" cy="169807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2" idx="2"/>
            </p:cNvCxnSpPr>
            <p:nvPr/>
          </p:nvCxnSpPr>
          <p:spPr>
            <a:xfrm>
              <a:off x="3258512" y="3170164"/>
              <a:ext cx="915580" cy="194138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26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VREs in operation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187624" y="4787860"/>
            <a:ext cx="3240360" cy="1523250"/>
            <a:chOff x="1187624" y="4787860"/>
            <a:chExt cx="3240360" cy="1523250"/>
          </a:xfrm>
        </p:grpSpPr>
        <p:pic>
          <p:nvPicPr>
            <p:cNvPr id="13" name="Picture 12" descr="obi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117" y="5661248"/>
              <a:ext cx="1070675" cy="6498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32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4787860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 Infrastructures</a:t>
              </a:r>
              <a:endParaRPr lang="en-GB" dirty="0"/>
            </a:p>
          </p:txBody>
        </p:sp>
        <p:pic>
          <p:nvPicPr>
            <p:cNvPr id="9" name="Picture 8" descr="logo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1270757" cy="529482"/>
            </a:xfrm>
            <a:prstGeom prst="rect">
              <a:avLst/>
            </a:prstGeom>
          </p:spPr>
        </p:pic>
        <p:pic>
          <p:nvPicPr>
            <p:cNvPr id="10" name="Picture 9" descr="images-6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5733256"/>
              <a:ext cx="917791" cy="494887"/>
            </a:xfrm>
            <a:prstGeom prst="rect">
              <a:avLst/>
            </a:prstGeom>
          </p:spPr>
        </p:pic>
        <p:pic>
          <p:nvPicPr>
            <p:cNvPr id="11" name="Picture 10" descr="fa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5157192"/>
              <a:ext cx="720080" cy="720080"/>
            </a:xfrm>
            <a:prstGeom prst="rect">
              <a:avLst/>
            </a:prstGeom>
          </p:spPr>
        </p:pic>
        <p:pic>
          <p:nvPicPr>
            <p:cNvPr id="12" name="Picture 11" descr="gbif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88" y="4941168"/>
              <a:ext cx="647853" cy="647853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5076056" y="4787860"/>
            <a:ext cx="3240360" cy="1521460"/>
            <a:chOff x="5076056" y="4787860"/>
            <a:chExt cx="3240360" cy="1521460"/>
          </a:xfrm>
        </p:grpSpPr>
        <p:pic>
          <p:nvPicPr>
            <p:cNvPr id="19" name="Picture 18" descr="EGI-LogoRef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50" b="14449"/>
            <a:stretch/>
          </p:blipFill>
          <p:spPr>
            <a:xfrm>
              <a:off x="6012160" y="5157192"/>
              <a:ext cx="1025476" cy="6349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48064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4787860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Computing Infrastructures</a:t>
              </a:r>
              <a:endParaRPr lang="en-GB" dirty="0"/>
            </a:p>
          </p:txBody>
        </p:sp>
        <p:pic>
          <p:nvPicPr>
            <p:cNvPr id="16" name="Picture 15" descr="privateclou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5661248"/>
              <a:ext cx="933802" cy="576064"/>
            </a:xfrm>
            <a:prstGeom prst="rect">
              <a:avLst/>
            </a:prstGeom>
          </p:spPr>
        </p:pic>
        <p:pic>
          <p:nvPicPr>
            <p:cNvPr id="17" name="Picture 16" descr="Microsoft-Azure_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4248" y="5733256"/>
              <a:ext cx="1219696" cy="408661"/>
            </a:xfrm>
            <a:prstGeom prst="rect">
              <a:avLst/>
            </a:prstGeom>
          </p:spPr>
        </p:pic>
        <p:pic>
          <p:nvPicPr>
            <p:cNvPr id="18" name="Picture 17" descr="AmazonWebservices_Logo.svg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0" y="5157192"/>
              <a:ext cx="1113730" cy="44549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547664" y="4149080"/>
            <a:ext cx="6696744" cy="720080"/>
            <a:chOff x="1547664" y="4149080"/>
            <a:chExt cx="6696744" cy="720080"/>
          </a:xfrm>
        </p:grpSpPr>
        <p:sp>
          <p:nvSpPr>
            <p:cNvPr id="24" name="Rectangle 23"/>
            <p:cNvSpPr/>
            <p:nvPr/>
          </p:nvSpPr>
          <p:spPr>
            <a:xfrm>
              <a:off x="1547664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75855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023828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23728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59732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87923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292080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20271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768244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868144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04148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32339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27583" y="2924944"/>
            <a:ext cx="7776866" cy="2664296"/>
            <a:chOff x="827583" y="2924944"/>
            <a:chExt cx="7776866" cy="2664296"/>
          </a:xfrm>
        </p:grpSpPr>
        <p:sp>
          <p:nvSpPr>
            <p:cNvPr id="20" name="Rectangle 19"/>
            <p:cNvSpPr/>
            <p:nvPr/>
          </p:nvSpPr>
          <p:spPr>
            <a:xfrm>
              <a:off x="827583" y="2924944"/>
              <a:ext cx="7776864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3115172"/>
              <a:ext cx="2680503" cy="103390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7583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60432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23928" y="307734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</a:t>
              </a:r>
              <a:r>
                <a:rPr lang="en-GB" sz="1400" dirty="0" err="1" smtClean="0">
                  <a:solidFill>
                    <a:srgbClr val="125E89"/>
                  </a:solidFill>
                </a:rPr>
                <a:t>Curation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343738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Preparation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23928" y="378904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Analysis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4088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Sharing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Publication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4088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Provenance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48264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VRE Builder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48264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Security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8264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Monitoring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7504" y="1412776"/>
            <a:ext cx="9036496" cy="1672084"/>
            <a:chOff x="107504" y="1412776"/>
            <a:chExt cx="9036496" cy="167208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412776"/>
              <a:ext cx="1641201" cy="6503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808" y="1484784"/>
              <a:ext cx="1979712" cy="64444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2276872"/>
              <a:ext cx="2128664" cy="36215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80112" y="1484784"/>
              <a:ext cx="1099840" cy="54992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28184" y="2060848"/>
              <a:ext cx="1934468" cy="68535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0272" y="1556792"/>
              <a:ext cx="1394003" cy="31306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504" y="1767631"/>
              <a:ext cx="1663824" cy="58124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2420888"/>
              <a:ext cx="696361" cy="663972"/>
            </a:xfrm>
            <a:prstGeom prst="rect">
              <a:avLst/>
            </a:prstGeom>
          </p:spPr>
        </p:pic>
        <p:pic>
          <p:nvPicPr>
            <p:cNvPr id="75" name="Picture 74" descr="Screen Shot 2016-04-05 at 01.52.29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102" y="1844824"/>
              <a:ext cx="1146898" cy="360217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Use Case</a:t>
            </a:r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9632" y="2276872"/>
            <a:ext cx="2081808" cy="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5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VREs in operation</a:t>
            </a:r>
            <a:br>
              <a:rPr lang="en-GB" sz="3200" dirty="0" smtClean="0"/>
            </a:br>
            <a:r>
              <a:rPr lang="en-GB" sz="3200" dirty="0" smtClean="0"/>
              <a:t>The D4Science e-Infrastructure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Research Environments for implementing Long-tail Open 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http://www.fishbase.org/images/gifs/fblogo_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7" y="1990693"/>
            <a:ext cx="1291694" cy="4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upload.wikimedia.org/wikipedia/commons/7/7b/Aquamap-mola-mola-20091106-med-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041" y="3303139"/>
            <a:ext cx="1712939" cy="8564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aquamaps.org/pic/aquama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44" y="3156206"/>
            <a:ext cx="582326" cy="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iltamtam.it/wp-content/uploads/2013/08/centrale-geoermic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5" y="4581128"/>
            <a:ext cx="2088646" cy="10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cnr.it/istituti/Logo_IGG.jpg?LO=01000000d9c8b7a60800000008000000370e3000527c0e5400000000010000000000000000000000000000000000000000000000000000000000000000000000000000000000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1" y="4601969"/>
            <a:ext cx="442667" cy="3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73616" y="1556792"/>
            <a:ext cx="3644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i="1" dirty="0">
                <a:solidFill>
                  <a:srgbClr val="125E89"/>
                </a:solidFill>
              </a:rPr>
              <a:t>D4Science supports scientists in several domains</a:t>
            </a:r>
          </a:p>
        </p:txBody>
      </p:sp>
      <p:pic>
        <p:nvPicPr>
          <p:cNvPr id="3074" name="Picture 2" descr="https://myweb.rollins.edu/jsiry/treeoli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957" y="1842650"/>
            <a:ext cx="1015917" cy="11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0280" y="1991816"/>
            <a:ext cx="165038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1. More than 25 000 </a:t>
            </a:r>
            <a:r>
              <a:rPr lang="en-GB" sz="1350" b="1" dirty="0">
                <a:solidFill>
                  <a:schemeClr val="tx2">
                    <a:lumMod val="75000"/>
                  </a:schemeClr>
                </a:solidFill>
              </a:rPr>
              <a:t>taxonomic</a:t>
            </a:r>
          </a:p>
          <a:p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studies per month</a:t>
            </a:r>
          </a:p>
          <a:p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1200" i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marine.d4science.org</a:t>
            </a:r>
            <a:endParaRPr lang="en-GB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0280" y="3278414"/>
            <a:ext cx="1650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2. More than 60 000 </a:t>
            </a:r>
            <a:r>
              <a:rPr lang="en-GB" sz="1350" b="1" dirty="0">
                <a:solidFill>
                  <a:schemeClr val="tx2">
                    <a:lumMod val="75000"/>
                  </a:schemeClr>
                </a:solidFill>
              </a:rPr>
              <a:t>species distribution maps </a:t>
            </a:r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produced and hosted</a:t>
            </a:r>
          </a:p>
          <a:p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i-marine.d4science.org</a:t>
            </a:r>
            <a:endParaRPr lang="en-GB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956" y="5145630"/>
            <a:ext cx="1348919" cy="6572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130280" y="4718590"/>
            <a:ext cx="1650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3. Used to build a pan- European </a:t>
            </a:r>
            <a:r>
              <a:rPr lang="en-GB" sz="1350" b="1" dirty="0">
                <a:solidFill>
                  <a:schemeClr val="tx2">
                    <a:lumMod val="75000"/>
                  </a:schemeClr>
                </a:solidFill>
              </a:rPr>
              <a:t>geothermal</a:t>
            </a:r>
            <a:r>
              <a:rPr lang="en-GB" sz="1350" dirty="0">
                <a:solidFill>
                  <a:schemeClr val="tx2">
                    <a:lumMod val="75000"/>
                  </a:schemeClr>
                </a:solidFill>
              </a:rPr>
              <a:t> energy map</a:t>
            </a:r>
          </a:p>
          <a:p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egip.d4science.org</a:t>
            </a:r>
            <a:endParaRPr lang="en-GB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4704" y="2458751"/>
            <a:ext cx="179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GB" sz="1400" dirty="0" smtClean="0"/>
              <a:t>Performs cross</a:t>
            </a:r>
            <a:r>
              <a:rPr lang="en-GB" sz="1400" dirty="0"/>
              <a:t>-disciplinary social mining </a:t>
            </a:r>
            <a:r>
              <a:rPr lang="en-GB" sz="1400" dirty="0" smtClean="0"/>
              <a:t>research</a:t>
            </a:r>
            <a:endParaRPr lang="en-GB" sz="135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2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obigdata.d4science.org</a:t>
            </a:r>
            <a:endParaRPr lang="en-GB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287" y="4187675"/>
            <a:ext cx="180223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</a:rPr>
              <a:t>5. Enhances communication and exchange in Linguistic Studies, Humanities, </a:t>
            </a:r>
            <a:r>
              <a:rPr lang="en-US" sz="1350" b="1" dirty="0">
                <a:solidFill>
                  <a:schemeClr val="tx2">
                    <a:lumMod val="75000"/>
                  </a:schemeClr>
                </a:solidFill>
              </a:rPr>
              <a:t>Cultural Heritage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</a:rPr>
              <a:t>, History and Archaeology</a:t>
            </a:r>
          </a:p>
          <a:p>
            <a:r>
              <a:rPr lang="en-US" sz="12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1200" i="1" dirty="0" smtClean="0">
                <a:solidFill>
                  <a:schemeClr val="tx2">
                    <a:lumMod val="75000"/>
                  </a:schemeClr>
                </a:solidFill>
              </a:rPr>
              <a:t>ervices.d4science.org</a:t>
            </a:r>
            <a:endParaRPr lang="en-GB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http://static.bnr.bg/sites/en/lifestyle/historyandreligion/publishingimages/74/2010-06-18-013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11" y="4589801"/>
            <a:ext cx="1915916" cy="1077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cheolog-home.com/medias/images/images-3-1.jpg?fx=r_250_2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356" y="5039777"/>
            <a:ext cx="1055011" cy="10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www.parthenos-project.eu/wp-content/uploads/2015/06/parten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817" y="4263405"/>
            <a:ext cx="579428" cy="5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-marine.eu/img/iMarine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94" y="2528492"/>
            <a:ext cx="1027437" cy="1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d4science.org/documents/12601/0/egip.png/e8a1f0c0-b91a-4733-9807-506a3bc86a65?t=14243641512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855" y="4713348"/>
            <a:ext cx="830376" cy="4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d4science.org/documents/10194/0/Descramble_logo.png/b7056805-5727-44a7-8fb6-93f7fc1d58b0?t=143654550007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85" y="5621832"/>
            <a:ext cx="1069124" cy="1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2120" y="42930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badi MT Condensed Extra Bold"/>
                <a:cs typeface="Abadi MT Condensed Extra Bold"/>
              </a:rPr>
              <a:t>PARTHENOS</a:t>
            </a:r>
            <a:endParaRPr lang="en-GB" sz="12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2" name="Picture 21" descr="Screen Shot 2016-09-30 at 01.19.43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348879"/>
            <a:ext cx="2376264" cy="11402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060848"/>
            <a:ext cx="1286396" cy="455751"/>
          </a:xfrm>
          <a:prstGeom prst="rect">
            <a:avLst/>
          </a:prstGeom>
        </p:spPr>
      </p:pic>
      <p:pic>
        <p:nvPicPr>
          <p:cNvPr id="23" name="Picture 22" descr="Screen Shot 2016-09-30 at 01.22.1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418" y="2996952"/>
            <a:ext cx="1175894" cy="1080120"/>
          </a:xfrm>
          <a:prstGeom prst="rect">
            <a:avLst/>
          </a:prstGeom>
        </p:spPr>
      </p:pic>
      <p:pic>
        <p:nvPicPr>
          <p:cNvPr id="32" name="Picture 8" descr="http://www.i-marine.eu/img/iMarine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87" y="3861048"/>
            <a:ext cx="1027437" cy="1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8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12075</TotalTime>
  <Words>733</Words>
  <Application>Microsoft Macintosh PowerPoint</Application>
  <PresentationFormat>On-screen Show (4:3)</PresentationFormat>
  <Paragraphs>182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</vt:lpstr>
      <vt:lpstr>Virtual Research Environments  for implementing Long-tail Open Science  30 September 2016 - Krakow </vt:lpstr>
      <vt:lpstr>Context</vt:lpstr>
      <vt:lpstr>Long-tail Open Science </vt:lpstr>
      <vt:lpstr>Requirements for IT systems</vt:lpstr>
      <vt:lpstr>Virtual Research Environment </vt:lpstr>
      <vt:lpstr>VRE Creation</vt:lpstr>
      <vt:lpstr>Applications vs Services</vt:lpstr>
      <vt:lpstr>VREs in operation</vt:lpstr>
      <vt:lpstr>VREs in operation The D4Science e-Infrastructure</vt:lpstr>
      <vt:lpstr>VREs: Social Networking</vt:lpstr>
      <vt:lpstr>VREs: The Workspace</vt:lpstr>
      <vt:lpstr>Software Integration</vt:lpstr>
      <vt:lpstr>Collaborative experiments</vt:lpstr>
      <vt:lpstr>Scientific Workflow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Research Environments  for implementing Long-tail Open Science</dc:title>
  <dc:subject/>
  <dc:creator>Pasquale Pagano</dc:creator>
  <cp:keywords>VRE, Open Science, Long tail of Science, BlueBRIDGE</cp:keywords>
  <dc:description>DI4R 2016_x000d_Krakow</dc:description>
  <cp:lastModifiedBy>Pasquale Pagano</cp:lastModifiedBy>
  <cp:revision>493</cp:revision>
  <dcterms:created xsi:type="dcterms:W3CDTF">2015-09-01T10:33:30Z</dcterms:created>
  <dcterms:modified xsi:type="dcterms:W3CDTF">2016-09-30T00:16:23Z</dcterms:modified>
  <cp:category/>
</cp:coreProperties>
</file>