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9891" r:id="rId2"/>
    <p:sldMasterId id="2147488170" r:id="rId3"/>
    <p:sldMasterId id="2147488378" r:id="rId4"/>
    <p:sldMasterId id="2147488387" r:id="rId5"/>
    <p:sldMasterId id="2147488396" r:id="rId6"/>
    <p:sldMasterId id="2147488405" r:id="rId7"/>
    <p:sldMasterId id="2147488414" r:id="rId8"/>
    <p:sldMasterId id="2147488423" r:id="rId9"/>
    <p:sldMasterId id="2147489892" r:id="rId10"/>
    <p:sldMasterId id="2147489895" r:id="rId11"/>
    <p:sldMasterId id="2147489902" r:id="rId12"/>
    <p:sldMasterId id="2147489907" r:id="rId13"/>
    <p:sldMasterId id="2147489910" r:id="rId14"/>
    <p:sldMasterId id="2147489912" r:id="rId15"/>
    <p:sldMasterId id="2147489918" r:id="rId16"/>
    <p:sldMasterId id="2147489920" r:id="rId17"/>
    <p:sldMasterId id="2147489922" r:id="rId18"/>
    <p:sldMasterId id="2147489924" r:id="rId19"/>
    <p:sldMasterId id="2147489926" r:id="rId20"/>
    <p:sldMasterId id="2147489928" r:id="rId21"/>
    <p:sldMasterId id="2147489930" r:id="rId22"/>
    <p:sldMasterId id="2147489932" r:id="rId23"/>
    <p:sldMasterId id="2147489934" r:id="rId24"/>
    <p:sldMasterId id="2147489936" r:id="rId25"/>
    <p:sldMasterId id="2147489938" r:id="rId26"/>
    <p:sldMasterId id="2147489940" r:id="rId27"/>
    <p:sldMasterId id="2147489942" r:id="rId28"/>
    <p:sldMasterId id="2147489944" r:id="rId29"/>
  </p:sldMasterIdLst>
  <p:notesMasterIdLst>
    <p:notesMasterId r:id="rId38"/>
  </p:notesMasterIdLst>
  <p:handoutMasterIdLst>
    <p:handoutMasterId r:id="rId39"/>
  </p:handoutMasterIdLst>
  <p:sldIdLst>
    <p:sldId id="354" r:id="rId30"/>
    <p:sldId id="409" r:id="rId31"/>
    <p:sldId id="364" r:id="rId32"/>
    <p:sldId id="353" r:id="rId33"/>
    <p:sldId id="357" r:id="rId34"/>
    <p:sldId id="376" r:id="rId35"/>
    <p:sldId id="373" r:id="rId36"/>
    <p:sldId id="375" r:id="rId37"/>
  </p:sldIdLst>
  <p:sldSz cx="9906000" cy="6858000" type="A4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b="1" kern="1200">
        <a:solidFill>
          <a:srgbClr val="00468C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>
          <p15:clr>
            <a:srgbClr val="A4A3A4"/>
          </p15:clr>
        </p15:guide>
        <p15:guide id="2" orient="horz" pos="697">
          <p15:clr>
            <a:srgbClr val="A4A3A4"/>
          </p15:clr>
        </p15:guide>
        <p15:guide id="3" pos="419">
          <p15:clr>
            <a:srgbClr val="A4A3A4"/>
          </p15:clr>
        </p15:guide>
        <p15:guide id="4" pos="59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1">
          <p15:clr>
            <a:srgbClr val="A4A3A4"/>
          </p15:clr>
        </p15:guide>
        <p15:guide id="3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3F"/>
    <a:srgbClr val="231F89"/>
    <a:srgbClr val="0B6192"/>
    <a:srgbClr val="EEBB00"/>
    <a:srgbClr val="941333"/>
    <a:srgbClr val="62C4DD"/>
    <a:srgbClr val="578683"/>
    <a:srgbClr val="B0B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/>
    <p:restoredTop sz="83255" autoAdjust="0"/>
  </p:normalViewPr>
  <p:slideViewPr>
    <p:cSldViewPr snapToGrid="0" snapToObjects="1">
      <p:cViewPr varScale="1">
        <p:scale>
          <a:sx n="81" d="100"/>
          <a:sy n="81" d="100"/>
        </p:scale>
        <p:origin x="1790" y="48"/>
      </p:cViewPr>
      <p:guideLst>
        <p:guide orient="horz" pos="4058"/>
        <p:guide orient="horz" pos="697"/>
        <p:guide pos="419"/>
        <p:guide pos="5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76" y="-108"/>
      </p:cViewPr>
      <p:guideLst>
        <p:guide orient="horz" pos="3127"/>
        <p:guide pos="2161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t" anchorCtr="0" compatLnSpc="1">
            <a:prstTxWarp prst="textNoShape">
              <a:avLst/>
            </a:prstTxWarp>
          </a:bodyPr>
          <a:lstStyle>
            <a:lvl1pPr algn="l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t" anchorCtr="0" compatLnSpc="1">
            <a:prstTxWarp prst="textNoShape">
              <a:avLst/>
            </a:prstTxWarp>
          </a:bodyPr>
          <a:lstStyle>
            <a:lvl1pPr algn="r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7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b" anchorCtr="0" compatLnSpc="1">
            <a:prstTxWarp prst="textNoShape">
              <a:avLst/>
            </a:prstTxWarp>
          </a:bodyPr>
          <a:lstStyle>
            <a:lvl1pPr algn="l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1257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b" anchorCtr="0" compatLnSpc="1">
            <a:prstTxWarp prst="textNoShape">
              <a:avLst/>
            </a:prstTxWarp>
          </a:bodyPr>
          <a:lstStyle>
            <a:lvl1pPr algn="r" defTabSz="906606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3479B0-F84E-4CEF-8F2E-06858F5B72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t" anchorCtr="0" compatLnSpc="1">
            <a:prstTxWarp prst="textNoShape">
              <a:avLst/>
            </a:prstTxWarp>
          </a:bodyPr>
          <a:lstStyle>
            <a:lvl1pPr algn="l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t" anchorCtr="0" compatLnSpc="1">
            <a:prstTxWarp prst="textNoShape">
              <a:avLst/>
            </a:prstTxWarp>
          </a:bodyPr>
          <a:lstStyle>
            <a:lvl1pPr algn="r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747713"/>
            <a:ext cx="5370512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366" y="4714043"/>
            <a:ext cx="5338358" cy="4467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7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b" anchorCtr="0" compatLnSpc="1">
            <a:prstTxWarp prst="textNoShape">
              <a:avLst/>
            </a:prstTxWarp>
          </a:bodyPr>
          <a:lstStyle>
            <a:lvl1pPr algn="l" defTabSz="907183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1257"/>
            <a:ext cx="2889938" cy="495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00" tIns="45352" rIns="90700" bIns="45352" numCol="1" anchor="b" anchorCtr="0" compatLnSpc="1">
            <a:prstTxWarp prst="textNoShape">
              <a:avLst/>
            </a:prstTxWarp>
          </a:bodyPr>
          <a:lstStyle>
            <a:lvl1pPr algn="r" defTabSz="906606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3904A3-15E6-42A0-A4EE-1385CD28F7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067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search?sa=X&amp;biw=2040&amp;bih=1295&amp;q=Toru%C5%84+Poland&amp;stick=H4sIAAAAAAAAAOPgE-LUz9U3MCwryzVR4gAxzQvSzbXEspOt9AtS8wtyUoFUUXF-nlVSflEeAMcmpXEvAAAA&amp;ved=0ahUKEwji3Kjw4KrPAhVIqxoKHXKCAoMQmxMImgEoATA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be/search?sa=X&amp;biw=2040&amp;bih=1295&amp;q=Frombork+Poland&amp;stick=H4sIAAAAAAAAAOPgE-LUz9U3MCwryzVR4gAxM8qqLLTks5Ot9AtS8wtyUvVTUpNTE4tTU-ILUouK8_OsUjJTUwBK7qjLOAAAAA&amp;ved=0ahUKEwji3Kjw4KrPAhVIqxoKHXKCAoMQmxMIngEoATAQ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2463" y="747713"/>
            <a:ext cx="5370512" cy="371951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7898" indent="-283807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5228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9319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3410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7501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1592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5683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9774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2229F0-300A-473D-B840-68D453A79F77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7700" y="744538"/>
            <a:ext cx="5376863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Nicolaus Copernicus was a Renaissance mathematician and astronomer who formulated a model of the universe that placed the Sun rather than the Earth at the center of the universe.</a:t>
            </a:r>
          </a:p>
          <a:p>
            <a:endParaRPr lang="en-US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February 19, 1473,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Toruń, Poland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May 24, 1543,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4"/>
              </a:rPr>
              <a:t>Frombork, Poland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fr-BE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7779" indent="-287607" defTabSz="915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0430" indent="-230086" defTabSz="915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0601" indent="-230086" defTabSz="915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70773" indent="-230086" defTabSz="9155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30945" indent="-230086" defTabSz="9155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91117" indent="-230086" defTabSz="9155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51289" indent="-230086" defTabSz="9155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11460" indent="-230086" defTabSz="9155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875AF34-4ADC-492C-A422-E60C3140283F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3180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7713"/>
            <a:ext cx="5370512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78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7713"/>
            <a:ext cx="5370512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7713"/>
            <a:ext cx="5370512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4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7713"/>
            <a:ext cx="5370512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4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7713"/>
            <a:ext cx="5370512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088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2463" y="747713"/>
            <a:ext cx="5370512" cy="3719512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7898" indent="-283807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5228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9319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3410" indent="-227046" defTabSz="9066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7501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1592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5683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9774" indent="-227046" defTabSz="9066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1FDC00-0401-44FB-8FEF-8A72B433AA09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6D97-C768-4AF2-B138-F2AA548E5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15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0A2A-8AF8-4B6D-9E7D-DB0E76362E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08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FF06-FDFC-48C8-BED7-831EF8111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69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620E-DC4A-448E-9A78-97FAD7328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5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9316-53D9-4136-AD75-E85DDDDAE7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26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F42E-77CA-48B0-A439-5B4968F468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44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C637-8B3C-447A-9FF1-B4AB99B299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7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3854D124-F68E-48B0-A218-9B793B1A91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54798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1946-0213-4C4F-917F-4799EF6D9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8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8D29-99AC-494D-8547-2F93032FA2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6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05" y="1111250"/>
            <a:ext cx="8664575" cy="825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05" y="2206236"/>
            <a:ext cx="8664575" cy="4129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1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6450" y="6494549"/>
            <a:ext cx="2311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F032-D8A0-4A1F-B38D-BAD18D29D2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1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8B21-EA30-465F-9250-C535EFA59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63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6ED2-D27A-4990-83D9-EB7C5EFEC3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783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FD0F-A196-4465-B8C7-A8652CC0CA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6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5380-1452-449B-BFCE-7183473560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5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273F-5E13-4B39-9837-0B02603CA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648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7A53E9E9-6FE9-40D1-A137-CBD54D07F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242126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973-8567-4606-BA65-5201E3EC7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82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3630-AAC0-4541-9178-A9317CE7AF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888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4EED-EEB1-433F-B335-197DFA24FD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536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E96-1A54-499A-82CC-A518C42E83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99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DA7C459B-34BE-401E-BF3F-41CE11BE1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413233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37F0-53BE-4B3A-9307-CC41CDFAF6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616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51FC-0248-4338-A303-69081BA17E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61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CE0A-6D69-4840-AB93-EEABF7F6B1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467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917F8BDF-55B3-4711-AA7E-EC1D734E67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18672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C689-66D7-4AAE-B997-44A2D7D96C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862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B78D-A1E0-4334-A1BE-D9B1298C89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74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3B93-4C22-4AD6-A88F-300D580CA2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3218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A779-E0B1-4E73-A4EE-1D1152B27B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60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5C96-D9E9-4A5C-856D-6DEE4CDF2C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868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04C-8663-4DC9-90A2-2B737887F6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53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45BC-7C3F-4267-BA61-A69B39B73F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299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C2FD-3BEA-410F-8431-EDB0FD0D7C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622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F358A625-07D6-45E5-AF69-CB1FE5A79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353703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4479-1503-463D-B68D-6389CCE24E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4290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B3B0-1EFB-4743-B607-AF1ADF079B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28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D2B9-92A2-4F88-9D19-794C055BA6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8518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E10E-E85D-4305-A0C0-ED4988734B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752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16B1-C73C-4EFB-AB4E-1CF2D87999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196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F0BD-2048-48E5-AAB9-074C0E0DEF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533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BC82-FCEA-4B3E-AED8-AD5593AD79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6702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C171D6E7-FD7A-463F-9628-2D17CA220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52276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FC85-1716-445A-BC19-4EAA671B32F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3986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78C-983B-4862-B940-7CCF663DF7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166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2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2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5728-A3D9-4D2C-B8F5-8727684700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432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B078-950D-4265-B8F4-06D2DA5FEC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794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5162-E81D-4081-841E-4BE5F3E46F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451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977E-9FB0-43FD-935D-AD16FCC910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590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26BF-D527-4468-916C-8B50E9AFD9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3216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E78A-CF80-4B0D-BA39-6A8E5E37E5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44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9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05" y="1111250"/>
            <a:ext cx="8664575" cy="825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05" y="2206236"/>
            <a:ext cx="8664575" cy="4129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1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6450" y="6494549"/>
            <a:ext cx="2311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F032-D8A0-4A1F-B38D-BAD18D29D2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9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0" y="649287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578E-B316-46FA-952F-438ED4C1B6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544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E50F-DFC3-4387-90EC-3DF1C50B46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97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578E-B316-46FA-952F-438ED4C1B6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756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02" y="1111250"/>
            <a:ext cx="8664575" cy="825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02" y="2205320"/>
            <a:ext cx="8664575" cy="4129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DA7C459B-34BE-401E-BF3F-41CE11BE1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314844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3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  <a:fld id="{D4EA0D42-69D5-4B4F-AA1D-916E7DBFE7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5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3" y="2205300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41" y="2205300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1A77-AD25-451B-B3F6-E7BE1A6EBF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29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1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1200" b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sz="1200" b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F032-D8A0-4A1F-B38D-BAD18D29D2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7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0" y="6492875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DA7C459B-34BE-401E-BF3F-41CE11BE1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523404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45BC-7C3F-4267-BA61-A69B39B73F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204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FC85-1716-445A-BC19-4EAA671B32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840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E50F-DFC3-4387-90EC-3DF1C50B46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961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578E-B316-46FA-952F-438ED4C1B6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1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578E-B316-46FA-952F-438ED4C1B66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250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816B-5239-49EC-9880-9A52ADF5E5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0154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D2F8-678C-4255-8BF7-61FB5066E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432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2ED4-17B1-4799-A1BD-3C64DBD860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964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29733"/>
            <a:ext cx="5943600" cy="3970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816B-5239-49EC-9880-9A52ADF5E5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9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3" y="6493157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877E90B0-0158-4706-897A-2FBADA3715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253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0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theme" Target="../theme/theme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theme" Target="../theme/theme18.xml"/><Relationship Id="rId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theme" Target="../theme/theme19.xml"/><Relationship Id="rId4" Type="http://schemas.openxmlformats.org/officeDocument/2006/relationships/image" Target="../media/image2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theme" Target="../theme/them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theme" Target="../theme/theme20.xml"/><Relationship Id="rId4" Type="http://schemas.openxmlformats.org/officeDocument/2006/relationships/image" Target="../media/image20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theme" Target="../theme/theme21.xml"/><Relationship Id="rId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theme" Target="../theme/theme22.xml"/><Relationship Id="rId4" Type="http://schemas.openxmlformats.org/officeDocument/2006/relationships/image" Target="../media/image2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theme" Target="../theme/theme23.xml"/><Relationship Id="rId4" Type="http://schemas.openxmlformats.org/officeDocument/2006/relationships/image" Target="../media/image24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theme" Target="../theme/theme24.xml"/><Relationship Id="rId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theme" Target="../theme/theme27.xml"/><Relationship Id="rId4" Type="http://schemas.openxmlformats.org/officeDocument/2006/relationships/image" Target="../media/image27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3" y="830263"/>
            <a:ext cx="9979025" cy="6113462"/>
            <a:chOff x="-73025" y="830263"/>
            <a:chExt cx="9979026" cy="6113462"/>
          </a:xfrm>
        </p:grpSpPr>
        <p:pic>
          <p:nvPicPr>
            <p:cNvPr id="104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68" y="830263"/>
              <a:ext cx="4741333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smtClean="0">
                <a:ea typeface="+mn-ea"/>
              </a:endParaRPr>
            </a:p>
          </p:txBody>
        </p:sp>
      </p:grp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78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grpSp>
        <p:nvGrpSpPr>
          <p:cNvPr id="1030" name="Group 21"/>
          <p:cNvGrpSpPr>
            <a:grpSpLocks/>
          </p:cNvGrpSpPr>
          <p:nvPr userDrawn="1"/>
        </p:nvGrpSpPr>
        <p:grpSpPr bwMode="auto">
          <a:xfrm>
            <a:off x="-51168" y="6021388"/>
            <a:ext cx="5458200" cy="844550"/>
            <a:chOff x="66837" y="6088876"/>
            <a:chExt cx="5458717" cy="845324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0396" y="6418258"/>
              <a:ext cx="5355158" cy="515942"/>
              <a:chOff x="-66675" y="5878350"/>
              <a:chExt cx="5355158" cy="515942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675" y="5878350"/>
                <a:ext cx="230711" cy="23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7" name="Group 17"/>
              <p:cNvGrpSpPr>
                <a:grpSpLocks/>
              </p:cNvGrpSpPr>
              <p:nvPr userDrawn="1"/>
            </p:nvGrpSpPr>
            <p:grpSpPr bwMode="auto">
              <a:xfrm>
                <a:off x="17" y="5884861"/>
                <a:ext cx="5288466" cy="509431"/>
                <a:chOff x="15" y="5185668"/>
                <a:chExt cx="5288466" cy="509431"/>
              </a:xfrm>
            </p:grpSpPr>
            <p:pic>
              <p:nvPicPr>
                <p:cNvPr id="1038" name="Picture 4"/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3375" y="5185668"/>
                  <a:ext cx="246863" cy="25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9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5" y="5186944"/>
                  <a:ext cx="5288466" cy="508155"/>
                  <a:chOff x="15" y="4558294"/>
                  <a:chExt cx="5288466" cy="508155"/>
                </a:xfrm>
              </p:grpSpPr>
              <p:sp>
                <p:nvSpPr>
                  <p:cNvPr id="1041" name="Rectangle 2"/>
                  <p:cNvSpPr txBox="1">
                    <a:spLocks noChangeArrowheads="1"/>
                  </p:cNvSpPr>
                  <p:nvPr userDrawn="1"/>
                </p:nvSpPr>
                <p:spPr bwMode="auto">
                  <a:xfrm>
                    <a:off x="15" y="4653321"/>
                    <a:ext cx="5288466" cy="413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BE" altLang="en-US" sz="1200" b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</a:rPr>
                      <a:t>  Copernicus EU           CopernicusEU          www.copernicus.eu</a:t>
                    </a:r>
                    <a:endParaRPr lang="en-GB" altLang="en-US" sz="1200" smtClean="0">
                      <a:solidFill>
                        <a:schemeClr val="bg1"/>
                      </a:solidFill>
                      <a:latin typeface="Verdana" pitchFamily="34" charset="0"/>
                      <a:ea typeface="+mn-ea"/>
                    </a:endParaRPr>
                  </a:p>
                  <a:p>
                    <a:pPr algn="ctr">
                      <a:defRPr/>
                    </a:pPr>
                    <a:endParaRPr lang="en-GB" altLang="en-US" sz="2000" b="0" smtClean="0">
                      <a:solidFill>
                        <a:schemeClr val="bg1"/>
                      </a:solidFill>
                      <a:latin typeface="Verdana" pitchFamily="34" charset="0"/>
                      <a:ea typeface="+mn-ea"/>
                    </a:endParaRPr>
                  </a:p>
                </p:txBody>
              </p:sp>
              <p:pic>
                <p:nvPicPr>
                  <p:cNvPr id="5" name="Picture 10"/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677" y="4558294"/>
                    <a:ext cx="208498" cy="217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036" name="Rectangle 20"/>
            <p:cNvSpPr>
              <a:spLocks noChangeArrowheads="1"/>
            </p:cNvSpPr>
            <p:nvPr userDrawn="1"/>
          </p:nvSpPr>
          <p:spPr bwMode="auto">
            <a:xfrm>
              <a:off x="66837" y="6088876"/>
              <a:ext cx="1213331" cy="27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fr-BE" altLang="en-US" sz="1200" b="0" smtClean="0">
                  <a:solidFill>
                    <a:schemeClr val="bg1"/>
                  </a:solidFill>
                  <a:latin typeface="Verdana" pitchFamily="34" charset="0"/>
                  <a:ea typeface="+mn-ea"/>
                </a:rPr>
                <a:t>Follow us on:</a:t>
              </a:r>
              <a:endParaRPr lang="en-GB" altLang="en-US" sz="1200" smtClean="0">
                <a:solidFill>
                  <a:schemeClr val="bg1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9" y="1081370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</a:endParaRPr>
          </a:p>
        </p:txBody>
      </p:sp>
      <p:pic>
        <p:nvPicPr>
          <p:cNvPr id="1033" name="Picture 19" descr="U:\Common-I3\12 COMMUNICATION\Graphic material\new brochure\cover\Picture cover crop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830263"/>
            <a:ext cx="501015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9" r:id="rId1"/>
    <p:sldLayoutId id="214748989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3" y="830263"/>
            <a:ext cx="9979025" cy="6113462"/>
            <a:chOff x="-73025" y="830263"/>
            <a:chExt cx="9979026" cy="6113462"/>
          </a:xfrm>
        </p:grpSpPr>
        <p:pic>
          <p:nvPicPr>
            <p:cNvPr id="104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68" y="830263"/>
              <a:ext cx="4741333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smtClean="0"/>
            </a:p>
          </p:txBody>
        </p:sp>
      </p:grp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78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/>
          </a:p>
        </p:txBody>
      </p:sp>
      <p:grpSp>
        <p:nvGrpSpPr>
          <p:cNvPr id="1030" name="Group 21"/>
          <p:cNvGrpSpPr>
            <a:grpSpLocks/>
          </p:cNvGrpSpPr>
          <p:nvPr userDrawn="1"/>
        </p:nvGrpSpPr>
        <p:grpSpPr bwMode="auto">
          <a:xfrm>
            <a:off x="-51168" y="6021388"/>
            <a:ext cx="5458200" cy="844550"/>
            <a:chOff x="66837" y="6088876"/>
            <a:chExt cx="5458717" cy="845324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0396" y="6418258"/>
              <a:ext cx="5355158" cy="515942"/>
              <a:chOff x="-66675" y="5878350"/>
              <a:chExt cx="5355158" cy="515942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675" y="5878350"/>
                <a:ext cx="230711" cy="23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7" name="Group 17"/>
              <p:cNvGrpSpPr>
                <a:grpSpLocks/>
              </p:cNvGrpSpPr>
              <p:nvPr userDrawn="1"/>
            </p:nvGrpSpPr>
            <p:grpSpPr bwMode="auto">
              <a:xfrm>
                <a:off x="17" y="5884861"/>
                <a:ext cx="5288466" cy="509431"/>
                <a:chOff x="15" y="5185668"/>
                <a:chExt cx="5288466" cy="509431"/>
              </a:xfrm>
            </p:grpSpPr>
            <p:pic>
              <p:nvPicPr>
                <p:cNvPr id="1038" name="Picture 4"/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3375" y="5185668"/>
                  <a:ext cx="246863" cy="25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9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5" y="5186944"/>
                  <a:ext cx="5288466" cy="508155"/>
                  <a:chOff x="15" y="4558294"/>
                  <a:chExt cx="5288466" cy="508155"/>
                </a:xfrm>
              </p:grpSpPr>
              <p:sp>
                <p:nvSpPr>
                  <p:cNvPr id="1041" name="Rectangle 2"/>
                  <p:cNvSpPr txBox="1">
                    <a:spLocks noChangeArrowheads="1"/>
                  </p:cNvSpPr>
                  <p:nvPr userDrawn="1"/>
                </p:nvSpPr>
                <p:spPr bwMode="auto">
                  <a:xfrm>
                    <a:off x="15" y="4653321"/>
                    <a:ext cx="5288466" cy="413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BE" altLang="en-US" sz="1200" b="0" smtClean="0">
                        <a:solidFill>
                          <a:srgbClr val="FFFFFF"/>
                        </a:solidFill>
                        <a:latin typeface="Verdana" pitchFamily="34" charset="0"/>
                      </a:rPr>
                      <a:t>  Copernicus EU           CopernicusEU          www.copernicus.eu</a:t>
                    </a:r>
                    <a:endParaRPr lang="en-GB" altLang="en-US" sz="1200" smtClean="0">
                      <a:solidFill>
                        <a:srgbClr val="FFFFFF"/>
                      </a:solidFill>
                      <a:latin typeface="Verdana" pitchFamily="34" charset="0"/>
                    </a:endParaRPr>
                  </a:p>
                  <a:p>
                    <a:pPr algn="ctr">
                      <a:defRPr/>
                    </a:pPr>
                    <a:endParaRPr lang="en-GB" altLang="en-US" sz="2000" b="0" smtClean="0">
                      <a:solidFill>
                        <a:srgbClr val="FFFFFF"/>
                      </a:solidFill>
                      <a:latin typeface="Verdana" pitchFamily="34" charset="0"/>
                    </a:endParaRPr>
                  </a:p>
                </p:txBody>
              </p:sp>
              <p:pic>
                <p:nvPicPr>
                  <p:cNvPr id="5" name="Picture 10"/>
                  <p:cNvPicPr>
                    <a:picLocks noChangeAspect="1"/>
                  </p:cNvPicPr>
                  <p:nvPr userDrawn="1"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677" y="4558294"/>
                    <a:ext cx="208498" cy="217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036" name="Rectangle 20"/>
            <p:cNvSpPr>
              <a:spLocks noChangeArrowheads="1"/>
            </p:cNvSpPr>
            <p:nvPr userDrawn="1"/>
          </p:nvSpPr>
          <p:spPr bwMode="auto">
            <a:xfrm>
              <a:off x="66837" y="6088876"/>
              <a:ext cx="1213331" cy="27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fr-BE" altLang="en-US" sz="1200" b="0" smtClean="0">
                  <a:solidFill>
                    <a:srgbClr val="FFFFFF"/>
                  </a:solidFill>
                  <a:latin typeface="Verdana" pitchFamily="34" charset="0"/>
                </a:rPr>
                <a:t>Follow us on:</a:t>
              </a:r>
              <a:endParaRPr lang="en-GB" altLang="en-US" sz="12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9" y="1081370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</a:endParaRPr>
          </a:p>
        </p:txBody>
      </p:sp>
      <p:pic>
        <p:nvPicPr>
          <p:cNvPr id="1033" name="Picture 19" descr="U:\Common-I3\12 COMMUNICATION\Graphic material\new brochure\cover\Picture cover crop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830263"/>
            <a:ext cx="501015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93" r:id="rId1"/>
    <p:sldLayoutId id="2147489894" r:id="rId2"/>
    <p:sldLayoutId id="21474899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3" y="830263"/>
            <a:ext cx="9979025" cy="6113462"/>
            <a:chOff x="-73025" y="830263"/>
            <a:chExt cx="9979026" cy="6113462"/>
          </a:xfrm>
        </p:grpSpPr>
        <p:pic>
          <p:nvPicPr>
            <p:cNvPr id="3" name="Picture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68" y="830263"/>
              <a:ext cx="4741333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dirty="0" smtClean="0"/>
            </a:p>
          </p:txBody>
        </p:sp>
      </p:grp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9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/>
          </a:p>
        </p:txBody>
      </p:sp>
      <p:grpSp>
        <p:nvGrpSpPr>
          <p:cNvPr id="1030" name="Group 21"/>
          <p:cNvGrpSpPr>
            <a:grpSpLocks/>
          </p:cNvGrpSpPr>
          <p:nvPr userDrawn="1"/>
        </p:nvGrpSpPr>
        <p:grpSpPr bwMode="auto">
          <a:xfrm>
            <a:off x="-51168" y="6021388"/>
            <a:ext cx="5458200" cy="844550"/>
            <a:chOff x="66837" y="6088876"/>
            <a:chExt cx="5458717" cy="845324"/>
          </a:xfrm>
        </p:grpSpPr>
        <p:grpSp>
          <p:nvGrpSpPr>
            <p:cNvPr id="1033" name="Group 19"/>
            <p:cNvGrpSpPr>
              <a:grpSpLocks/>
            </p:cNvGrpSpPr>
            <p:nvPr userDrawn="1"/>
          </p:nvGrpSpPr>
          <p:grpSpPr bwMode="auto">
            <a:xfrm>
              <a:off x="170396" y="6418258"/>
              <a:ext cx="5355158" cy="515942"/>
              <a:chOff x="-66675" y="5878350"/>
              <a:chExt cx="5355158" cy="515942"/>
            </a:xfrm>
          </p:grpSpPr>
          <p:pic>
            <p:nvPicPr>
              <p:cNvPr id="1035" name="Picture 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675" y="5878350"/>
                <a:ext cx="230711" cy="23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 17"/>
              <p:cNvGrpSpPr>
                <a:grpSpLocks/>
              </p:cNvGrpSpPr>
              <p:nvPr userDrawn="1"/>
            </p:nvGrpSpPr>
            <p:grpSpPr bwMode="auto">
              <a:xfrm>
                <a:off x="17" y="5884861"/>
                <a:ext cx="5288466" cy="509431"/>
                <a:chOff x="15" y="5185668"/>
                <a:chExt cx="5288466" cy="509431"/>
              </a:xfrm>
            </p:grpSpPr>
            <p:pic>
              <p:nvPicPr>
                <p:cNvPr id="1037" name="Picture 4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3375" y="5185668"/>
                  <a:ext cx="246863" cy="25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8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5" y="5186944"/>
                  <a:ext cx="5288466" cy="508155"/>
                  <a:chOff x="15" y="4558294"/>
                  <a:chExt cx="5288466" cy="508155"/>
                </a:xfrm>
              </p:grpSpPr>
              <p:sp>
                <p:nvSpPr>
                  <p:cNvPr id="1041" name="Rectangle 2"/>
                  <p:cNvSpPr txBox="1">
                    <a:spLocks noChangeArrowheads="1"/>
                  </p:cNvSpPr>
                  <p:nvPr userDrawn="1"/>
                </p:nvSpPr>
                <p:spPr bwMode="auto">
                  <a:xfrm>
                    <a:off x="15" y="4653321"/>
                    <a:ext cx="5288466" cy="413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BE" altLang="en-US" sz="1200" b="0" smtClean="0">
                        <a:solidFill>
                          <a:srgbClr val="FFFFFF"/>
                        </a:solidFill>
                        <a:latin typeface="Verdana" pitchFamily="34" charset="0"/>
                      </a:rPr>
                      <a:t>  Copernicus EU           CopernicusEU          www.copernicus.eu</a:t>
                    </a:r>
                    <a:endParaRPr lang="en-GB" altLang="en-US" sz="1200" smtClean="0">
                      <a:solidFill>
                        <a:srgbClr val="FFFFFF"/>
                      </a:solidFill>
                      <a:latin typeface="Verdana" pitchFamily="34" charset="0"/>
                    </a:endParaRPr>
                  </a:p>
                  <a:p>
                    <a:pPr algn="ctr">
                      <a:defRPr/>
                    </a:pPr>
                    <a:endParaRPr lang="en-GB" altLang="en-US" sz="2000" b="0" smtClean="0">
                      <a:solidFill>
                        <a:srgbClr val="FFFFFF"/>
                      </a:solidFill>
                      <a:latin typeface="Verdana" pitchFamily="34" charset="0"/>
                    </a:endParaRPr>
                  </a:p>
                </p:txBody>
              </p:sp>
              <p:pic>
                <p:nvPicPr>
                  <p:cNvPr id="1040" name="Picture 10"/>
                  <p:cNvPicPr>
                    <a:picLocks noChangeAspect="1"/>
                  </p:cNvPicPr>
                  <p:nvPr userDrawn="1"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677" y="4558294"/>
                    <a:ext cx="208498" cy="217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036" name="Rectangle 20"/>
            <p:cNvSpPr>
              <a:spLocks noChangeArrowheads="1"/>
            </p:cNvSpPr>
            <p:nvPr userDrawn="1"/>
          </p:nvSpPr>
          <p:spPr bwMode="auto">
            <a:xfrm>
              <a:off x="66837" y="6088876"/>
              <a:ext cx="1213331" cy="27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fr-BE" altLang="en-US" sz="1200" b="0" smtClean="0">
                  <a:solidFill>
                    <a:srgbClr val="FFFFFF"/>
                  </a:solidFill>
                  <a:latin typeface="Verdana" pitchFamily="34" charset="0"/>
                </a:rPr>
                <a:t>Follow us on:</a:t>
              </a:r>
              <a:endParaRPr lang="en-GB" altLang="en-US" sz="12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9" y="1082804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67" y="635661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691" y="220530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691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538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3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88DA4B75-50F8-480A-958F-C6C7539F2B54}" type="slidenum">
              <a:rPr lang="en-GB">
                <a:latin typeface="Arial" charset="0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dirty="0" smtClean="0">
                <a:solidFill>
                  <a:srgbClr val="231F89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dirty="0" smtClean="0">
              <a:solidFill>
                <a:srgbClr val="231F89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 algn="ctr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7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03" r:id="rId1"/>
    <p:sldLayoutId id="214748990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22" y="635974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7953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851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62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F42EB5E2-8CCF-47A2-A128-CDBAC602191A}" type="slidenum">
              <a:rPr lang="en-GB">
                <a:latin typeface="Arial" charset="0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 algn="ctr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4641853" y="1084480"/>
            <a:ext cx="617538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830270"/>
            <a:ext cx="5156200" cy="6027737"/>
          </a:xfrm>
          <a:prstGeom prst="rect">
            <a:avLst/>
          </a:prstGeom>
          <a:solidFill>
            <a:srgbClr val="B0BF27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77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9294813" y="6718119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830270"/>
            <a:ext cx="47498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4382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6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B0BF27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5411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9294813" y="6716299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4" y="15118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B0BF27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35" y="6386099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369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:\My Documents\Notes\2015\20150310_RTD_ESA_seminar\fish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7088"/>
            <a:ext cx="5334000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70"/>
            <a:ext cx="5156200" cy="6027737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77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816600"/>
            <a:ext cx="27241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80975"/>
            <a:ext cx="12192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934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7139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9294813" y="671795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ea typeface="+mn-ea"/>
              <a:cs typeface="Arial" charset="0"/>
            </a:endParaRPr>
          </a:p>
        </p:txBody>
      </p:sp>
      <p:pic>
        <p:nvPicPr>
          <p:cNvPr id="205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72" y="152911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34" y="6387757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190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2" y="830270"/>
            <a:ext cx="5875337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70"/>
            <a:ext cx="5156200" cy="6027737"/>
          </a:xfrm>
          <a:prstGeom prst="rect">
            <a:avLst/>
          </a:prstGeom>
          <a:solidFill>
            <a:srgbClr val="62C4DD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77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8930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62C4DD"/>
          </a:solidFill>
          <a:ln>
            <a:noFill/>
          </a:ln>
          <a:extLst/>
        </p:spPr>
        <p:txBody>
          <a:bodyPr anchor="ctr"/>
          <a:lstStyle>
            <a:lvl1pPr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/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6856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6943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4693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</a:defRPr>
            </a:lvl1pPr>
          </a:lstStyle>
          <a:p>
            <a:fld id="{F85DC438-3506-459D-ADFB-873BC008E837}" type="slidenum">
              <a:rPr lang="en-GB" altLang="en-US" smtClean="0"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 altLang="en-US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6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77" y="6396038"/>
            <a:ext cx="12096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369050"/>
            <a:ext cx="1644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6511925"/>
            <a:ext cx="14716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076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62C4DD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62C4DD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62C4DD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62C4DD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62C4DD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3" y="830263"/>
            <a:ext cx="9979025" cy="6113462"/>
            <a:chOff x="-73025" y="830263"/>
            <a:chExt cx="9979026" cy="6113462"/>
          </a:xfrm>
        </p:grpSpPr>
        <p:pic>
          <p:nvPicPr>
            <p:cNvPr id="3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68" y="830263"/>
              <a:ext cx="4741333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smtClean="0">
                <a:cs typeface="+mn-cs"/>
              </a:endParaRPr>
            </a:p>
          </p:txBody>
        </p:sp>
      </p:grp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9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cs typeface="+mn-cs"/>
            </a:endParaRPr>
          </a:p>
        </p:txBody>
      </p:sp>
      <p:grpSp>
        <p:nvGrpSpPr>
          <p:cNvPr id="1030" name="Group 21"/>
          <p:cNvGrpSpPr>
            <a:grpSpLocks/>
          </p:cNvGrpSpPr>
          <p:nvPr userDrawn="1"/>
        </p:nvGrpSpPr>
        <p:grpSpPr bwMode="auto">
          <a:xfrm>
            <a:off x="-51168" y="6021388"/>
            <a:ext cx="5458200" cy="844550"/>
            <a:chOff x="66837" y="6088876"/>
            <a:chExt cx="5458717" cy="845324"/>
          </a:xfrm>
        </p:grpSpPr>
        <p:grpSp>
          <p:nvGrpSpPr>
            <p:cNvPr id="1033" name="Group 19"/>
            <p:cNvGrpSpPr>
              <a:grpSpLocks/>
            </p:cNvGrpSpPr>
            <p:nvPr userDrawn="1"/>
          </p:nvGrpSpPr>
          <p:grpSpPr bwMode="auto">
            <a:xfrm>
              <a:off x="170396" y="6418258"/>
              <a:ext cx="5355158" cy="515942"/>
              <a:chOff x="-66675" y="5878350"/>
              <a:chExt cx="5355158" cy="515942"/>
            </a:xfrm>
          </p:grpSpPr>
          <p:pic>
            <p:nvPicPr>
              <p:cNvPr id="1035" name="Picture 3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675" y="5878350"/>
                <a:ext cx="230711" cy="23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 17"/>
              <p:cNvGrpSpPr>
                <a:grpSpLocks/>
              </p:cNvGrpSpPr>
              <p:nvPr userDrawn="1"/>
            </p:nvGrpSpPr>
            <p:grpSpPr bwMode="auto">
              <a:xfrm>
                <a:off x="17" y="5884861"/>
                <a:ext cx="5288466" cy="509431"/>
                <a:chOff x="15" y="5185668"/>
                <a:chExt cx="5288466" cy="509431"/>
              </a:xfrm>
            </p:grpSpPr>
            <p:pic>
              <p:nvPicPr>
                <p:cNvPr id="1037" name="Picture 4"/>
                <p:cNvPicPr>
                  <a:picLocks noChangeAspect="1"/>
                </p:cNvPicPr>
                <p:nvPr userDrawn="1"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3375" y="5185668"/>
                  <a:ext cx="246863" cy="25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8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5" y="5186944"/>
                  <a:ext cx="5288466" cy="508155"/>
                  <a:chOff x="15" y="4558294"/>
                  <a:chExt cx="5288466" cy="508155"/>
                </a:xfrm>
              </p:grpSpPr>
              <p:sp>
                <p:nvSpPr>
                  <p:cNvPr id="1041" name="Rectangle 2"/>
                  <p:cNvSpPr txBox="1">
                    <a:spLocks noChangeArrowheads="1"/>
                  </p:cNvSpPr>
                  <p:nvPr userDrawn="1"/>
                </p:nvSpPr>
                <p:spPr bwMode="auto">
                  <a:xfrm>
                    <a:off x="15" y="4653321"/>
                    <a:ext cx="5288466" cy="413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BE" altLang="en-US" sz="1200" b="0" smtClean="0">
                        <a:solidFill>
                          <a:srgbClr val="FFFFFF"/>
                        </a:solidFill>
                        <a:latin typeface="Verdana" pitchFamily="34" charset="0"/>
                        <a:cs typeface="+mn-cs"/>
                      </a:rPr>
                      <a:t>  Copernicus EU           CopernicusEU          www.copernicus.eu</a:t>
                    </a:r>
                    <a:endParaRPr lang="en-GB" altLang="en-US" sz="1200" smtClean="0">
                      <a:solidFill>
                        <a:srgbClr val="FFFFFF"/>
                      </a:solidFill>
                      <a:latin typeface="Verdana" pitchFamily="34" charset="0"/>
                      <a:cs typeface="+mn-cs"/>
                    </a:endParaRPr>
                  </a:p>
                  <a:p>
                    <a:pPr algn="ctr">
                      <a:defRPr/>
                    </a:pPr>
                    <a:endParaRPr lang="en-GB" altLang="en-US" sz="2000" b="0" smtClean="0">
                      <a:solidFill>
                        <a:srgbClr val="FFFFFF"/>
                      </a:solidFill>
                      <a:latin typeface="Verdana" pitchFamily="34" charset="0"/>
                      <a:cs typeface="+mn-cs"/>
                    </a:endParaRPr>
                  </a:p>
                </p:txBody>
              </p:sp>
              <p:pic>
                <p:nvPicPr>
                  <p:cNvPr id="1040" name="Picture 10"/>
                  <p:cNvPicPr>
                    <a:picLocks noChangeAspect="1"/>
                  </p:cNvPicPr>
                  <p:nvPr userDrawn="1"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677" y="4558294"/>
                    <a:ext cx="208498" cy="217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036" name="Rectangle 20"/>
            <p:cNvSpPr>
              <a:spLocks noChangeArrowheads="1"/>
            </p:cNvSpPr>
            <p:nvPr userDrawn="1"/>
          </p:nvSpPr>
          <p:spPr bwMode="auto">
            <a:xfrm>
              <a:off x="66837" y="6088876"/>
              <a:ext cx="1213331" cy="27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fr-BE" altLang="en-US" sz="1200" b="0" smtClean="0">
                  <a:solidFill>
                    <a:srgbClr val="FFFFFF"/>
                  </a:solidFill>
                  <a:latin typeface="Verdana" pitchFamily="34" charset="0"/>
                  <a:cs typeface="+mn-cs"/>
                </a:rPr>
                <a:t>Follow us on:</a:t>
              </a:r>
              <a:endParaRPr lang="en-GB" altLang="en-US" sz="1200" smtClean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9" y="1082804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2829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62C4DD"/>
          </a:solidFill>
          <a:ln>
            <a:noFill/>
          </a:ln>
          <a:extLst/>
        </p:spPr>
        <p:txBody>
          <a:bodyPr anchor="ctr"/>
          <a:lstStyle>
            <a:lvl1pPr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/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6704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6791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454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31F89"/>
                </a:solidFill>
              </a:defRPr>
            </a:lvl1pPr>
          </a:lstStyle>
          <a:p>
            <a:fld id="{F85DC438-3506-459D-ADFB-873BC008E837}" type="slidenum">
              <a:rPr lang="en-GB" altLang="en-US" smtClean="0">
                <a:latin typeface="Arial" charset="0"/>
                <a:ea typeface="+mn-ea"/>
                <a:cs typeface="Arial" charset="0"/>
              </a:rPr>
              <a:pPr/>
              <a:t>‹#›</a:t>
            </a:fld>
            <a:endParaRPr lang="en-GB" altLang="en-US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6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77" y="6396038"/>
            <a:ext cx="12096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369050"/>
            <a:ext cx="1644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6511925"/>
            <a:ext cx="14716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209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62C4DD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>
          <a:solidFill>
            <a:srgbClr val="62C4DD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700">
          <a:solidFill>
            <a:srgbClr val="62C4DD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600">
          <a:solidFill>
            <a:srgbClr val="62C4DD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500">
          <a:solidFill>
            <a:srgbClr val="62C4DD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5" y="830270"/>
            <a:ext cx="7026275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70"/>
            <a:ext cx="5156200" cy="6027737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ＭＳ Ｐゴシック" charset="0"/>
              <a:cs typeface="Arial" charset="0"/>
            </a:endParaRP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77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1789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44" y="6358416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6951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8" name="Line 9"/>
          <p:cNvSpPr>
            <a:spLocks noChangeShapeType="1"/>
          </p:cNvSpPr>
          <p:nvPr userDrawn="1"/>
        </p:nvSpPr>
        <p:spPr bwMode="auto">
          <a:xfrm>
            <a:off x="9294813" y="6717191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494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>
              <a:defRPr/>
            </a:pPr>
            <a:fld id="{43E8F24E-9976-4642-B4F1-DF9DCAD6F0B8}" type="slidenum">
              <a:rPr lang="en-GB"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 dirty="0">
              <a:ea typeface="+mn-ea"/>
              <a:cs typeface="Arial" charset="0"/>
            </a:endParaRPr>
          </a:p>
        </p:txBody>
      </p:sp>
      <p:pic>
        <p:nvPicPr>
          <p:cNvPr id="8201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8203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 algn="ctr">
            <a:solidFill>
              <a:srgbClr val="231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4641853" y="1083154"/>
            <a:ext cx="617538" cy="46037"/>
          </a:xfrm>
          <a:prstGeom prst="rect">
            <a:avLst/>
          </a:prstGeom>
          <a:solidFill>
            <a:srgbClr val="231F89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  <p:pic>
        <p:nvPicPr>
          <p:cNvPr id="8205" name="Picture 12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9" y="6497638"/>
            <a:ext cx="10239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148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22" y="6356714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635" y="2205177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63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46" name="Line 9"/>
          <p:cNvSpPr>
            <a:spLocks noChangeShapeType="1"/>
          </p:cNvSpPr>
          <p:nvPr userDrawn="1"/>
        </p:nvSpPr>
        <p:spPr bwMode="auto">
          <a:xfrm>
            <a:off x="9294813" y="6715489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2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>
              <a:defRPr/>
            </a:pPr>
            <a:fld id="{5971EBFA-BFB3-4B1A-B6A2-8E9FF5CE5874}" type="slidenum">
              <a:rPr lang="en-GB"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 dirty="0">
              <a:ea typeface="+mn-ea"/>
              <a:cs typeface="Arial" charset="0"/>
            </a:endParaRPr>
          </a:p>
        </p:txBody>
      </p:sp>
      <p:pic>
        <p:nvPicPr>
          <p:cNvPr id="10249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10251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 algn="ctr">
            <a:solidFill>
              <a:srgbClr val="231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4641853" y="1081452"/>
            <a:ext cx="617538" cy="46037"/>
          </a:xfrm>
          <a:prstGeom prst="rect">
            <a:avLst/>
          </a:prstGeom>
          <a:solidFill>
            <a:srgbClr val="231F89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  <p:pic>
        <p:nvPicPr>
          <p:cNvPr id="10253" name="Picture 12" descr="ECMWF_Master_Logo_RGB_nostrap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9" y="6497638"/>
            <a:ext cx="10239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200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941333"/>
        </a:buClr>
        <a:buFont typeface="Wingdings" pitchFamily="2" charset="2"/>
        <a:buChar char="«"/>
        <a:defRPr sz="1900">
          <a:solidFill>
            <a:srgbClr val="941333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1" y="58166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5"/>
          <p:cNvGrpSpPr>
            <a:grpSpLocks/>
          </p:cNvGrpSpPr>
          <p:nvPr userDrawn="1"/>
        </p:nvGrpSpPr>
        <p:grpSpPr bwMode="auto">
          <a:xfrm>
            <a:off x="-73020" y="830263"/>
            <a:ext cx="10055225" cy="6113462"/>
            <a:chOff x="-73025" y="830263"/>
            <a:chExt cx="10055226" cy="6113462"/>
          </a:xfrm>
        </p:grpSpPr>
        <p:pic>
          <p:nvPicPr>
            <p:cNvPr id="1043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449" y="830263"/>
              <a:ext cx="4730752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rgbClr val="FAA73F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dirty="0" smtClean="0">
                <a:ea typeface="+mn-ea"/>
                <a:cs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28588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231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802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53" y="6357048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FAA73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5275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294813" y="6715823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GB" smtClean="0"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AA73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573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AA73F"/>
                </a:solidFill>
              </a:defRPr>
            </a:lvl1pPr>
          </a:lstStyle>
          <a:p>
            <a:pPr>
              <a:defRPr/>
            </a:pPr>
            <a:endParaRPr lang="en-GB" altLang="en-US" dirty="0">
              <a:ea typeface="+mn-ea"/>
              <a:cs typeface="Arial" charset="0"/>
            </a:endParaRPr>
          </a:p>
        </p:txBody>
      </p:sp>
      <p:pic>
        <p:nvPicPr>
          <p:cNvPr id="2057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/>
        </p:nvCxnSpPr>
        <p:spPr bwMode="auto">
          <a:xfrm>
            <a:off x="9161463" y="6562725"/>
            <a:ext cx="0" cy="166688"/>
          </a:xfrm>
          <a:prstGeom prst="line">
            <a:avLst/>
          </a:prstGeom>
          <a:noFill/>
          <a:ln w="19050" algn="ctr">
            <a:solidFill>
              <a:srgbClr val="FAA7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17550" y="6442773"/>
            <a:ext cx="3771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100" dirty="0" smtClean="0">
              <a:solidFill>
                <a:srgbClr val="FAA73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5534032" y="6452298"/>
            <a:ext cx="1962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900">
                <a:solidFill>
                  <a:srgbClr val="00468C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«"/>
              <a:defRPr>
                <a:solidFill>
                  <a:srgbClr val="00468C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700">
                <a:solidFill>
                  <a:srgbClr val="00468C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«"/>
              <a:defRPr sz="1600">
                <a:solidFill>
                  <a:srgbClr val="00468C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73F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050" dirty="0" smtClean="0">
              <a:solidFill>
                <a:srgbClr val="FAA73F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771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36" y="6357754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FAA73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6442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6529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AA73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4279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AA73F"/>
                </a:solidFill>
                <a:latin typeface="Arial" pitchFamily="34" charset="0"/>
              </a:defRPr>
            </a:lvl1pPr>
          </a:lstStyle>
          <a:p>
            <a:pPr algn="r">
              <a:defRPr/>
            </a:pPr>
            <a:fld id="{90D2213B-B870-4451-88C7-8E2792E230A9}" type="slidenum">
              <a:rPr lang="en-GB" altLang="en-US">
                <a:cs typeface="Arial" charset="0"/>
              </a:rPr>
              <a:pPr algn="r">
                <a:defRPr/>
              </a:pPr>
              <a:t>‹#›</a:t>
            </a:fld>
            <a:endParaRPr lang="en-GB" altLang="en-US">
              <a:cs typeface="Arial" charset="0"/>
            </a:endParaRPr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61463" y="6562725"/>
            <a:ext cx="0" cy="166688"/>
          </a:xfrm>
          <a:prstGeom prst="line">
            <a:avLst/>
          </a:prstGeom>
          <a:noFill/>
          <a:ln w="19050">
            <a:solidFill>
              <a:srgbClr val="FAA7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85536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AA73F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5" y="830263"/>
            <a:ext cx="10275888" cy="6113462"/>
            <a:chOff x="-73025" y="830263"/>
            <a:chExt cx="10275358" cy="6113462"/>
          </a:xfrm>
        </p:grpSpPr>
        <p:pic>
          <p:nvPicPr>
            <p:cNvPr id="3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451" y="830263"/>
              <a:ext cx="4950882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200" cy="6113462"/>
            </a:xfrm>
            <a:prstGeom prst="rect">
              <a:avLst/>
            </a:prstGeom>
            <a:solidFill>
              <a:srgbClr val="578683">
                <a:alpha val="94902"/>
              </a:srgbClr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endParaRPr lang="en-GB" altLang="en-US" dirty="0" smtClean="0">
                <a:solidFill>
                  <a:srgbClr val="FAA73F"/>
                </a:solidFill>
                <a:ea typeface="+mn-ea"/>
                <a:cs typeface="Arial" charset="0"/>
              </a:endParaRPr>
            </a:p>
          </p:txBody>
        </p:sp>
      </p:grp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9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1" cy="2603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9" y="1082930"/>
            <a:ext cx="619125" cy="46037"/>
          </a:xfrm>
          <a:prstGeom prst="rect">
            <a:avLst/>
          </a:prstGeom>
          <a:solidFill>
            <a:srgbClr val="231F89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  <p:pic>
        <p:nvPicPr>
          <p:cNvPr id="1032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28" y="5791455"/>
            <a:ext cx="27273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907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900">
          <a:solidFill>
            <a:srgbClr val="00468C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00468C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700">
          <a:solidFill>
            <a:srgbClr val="00468C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00468C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96" y="635814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57868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5" y="220683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5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691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endParaRPr lang="en-GB" smtClean="0">
              <a:ea typeface="+mn-ea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46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1F89"/>
                </a:solidFill>
                <a:latin typeface="Arial" charset="0"/>
              </a:defRPr>
            </a:lvl1pPr>
          </a:lstStyle>
          <a:p>
            <a:pPr>
              <a:defRPr/>
            </a:pPr>
            <a:fld id="{6ECA6FCE-6531-42F4-9BE4-60740A7516E0}" type="slidenum">
              <a:rPr lang="en-GB"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GB" dirty="0">
              <a:ea typeface="+mn-ea"/>
              <a:cs typeface="Arial" charset="0"/>
            </a:endParaRPr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rPr>
              <a:t>Space</a:t>
            </a:r>
            <a:endParaRPr lang="en-GB" altLang="en-US" sz="800" b="0" i="1" smtClean="0">
              <a:solidFill>
                <a:srgbClr val="FFFFFF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 algn="ctr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4641853" y="1082880"/>
            <a:ext cx="617538" cy="46037"/>
          </a:xfrm>
          <a:prstGeom prst="rect">
            <a:avLst/>
          </a:prstGeom>
          <a:solidFill>
            <a:srgbClr val="231F89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04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578683"/>
        </a:buClr>
        <a:buFont typeface="Wingdings" pitchFamily="2" charset="2"/>
        <a:buChar char="«"/>
        <a:defRPr sz="1900">
          <a:solidFill>
            <a:srgbClr val="578683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578683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578683"/>
        </a:buClr>
        <a:buFont typeface="Wingdings" pitchFamily="2" charset="2"/>
        <a:buChar char="«"/>
        <a:defRPr sz="1900">
          <a:solidFill>
            <a:srgbClr val="578683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pitchFamily="2" charset="2"/>
        <a:buChar char="«"/>
        <a:defRPr sz="1900">
          <a:solidFill>
            <a:srgbClr val="578683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578683"/>
        </a:buClr>
        <a:buFont typeface="Wingdings" pitchFamily="2" charset="2"/>
        <a:buChar char="«"/>
        <a:defRPr sz="1900">
          <a:solidFill>
            <a:srgbClr val="578683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725988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82123A40-6750-4040-9105-D8E2EC9629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7005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dirty="0" smtClean="0">
                <a:solidFill>
                  <a:srgbClr val="231F89"/>
                </a:solidFill>
                <a:latin typeface="Verdana" pitchFamily="34" charset="0"/>
              </a:rPr>
              <a:t>Space</a:t>
            </a:r>
            <a:endParaRPr lang="en-GB" altLang="en-US" sz="800" b="0" i="1" dirty="0" smtClean="0">
              <a:solidFill>
                <a:srgbClr val="231F89"/>
              </a:solidFill>
              <a:latin typeface="Verdana" pitchFamily="34" charset="0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0" y="1077913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59538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dirty="0" smtClean="0">
                <a:solidFill>
                  <a:srgbClr val="231F89"/>
                </a:solidFill>
                <a:effectLst/>
                <a:latin typeface="Arial" charset="0"/>
              </a:rPr>
              <a:t>08/04/2016, Space Innovation </a:t>
            </a:r>
            <a:r>
              <a:rPr lang="de-DE" altLang="en-US" sz="1100" dirty="0" err="1" smtClean="0">
                <a:solidFill>
                  <a:srgbClr val="231F89"/>
                </a:solidFill>
                <a:effectLst/>
                <a:latin typeface="Arial" charset="0"/>
              </a:rPr>
              <a:t>Congress</a:t>
            </a:r>
            <a:r>
              <a:rPr lang="de-DE" altLang="en-US" sz="1100" dirty="0" smtClean="0">
                <a:solidFill>
                  <a:srgbClr val="231F89"/>
                </a:solidFill>
                <a:effectLst/>
                <a:latin typeface="Arial" charset="0"/>
              </a:rPr>
              <a:t> London</a:t>
            </a:r>
            <a:endParaRPr lang="en-GB" altLang="en-US" sz="1100" dirty="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dirty="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635635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45" r:id="rId1"/>
    <p:sldLayoutId id="2147489946" r:id="rId2"/>
    <p:sldLayoutId id="2147489947" r:id="rId3"/>
    <p:sldLayoutId id="2147489948" r:id="rId4"/>
    <p:sldLayoutId id="2147489949" r:id="rId5"/>
    <p:sldLayoutId id="2147489950" r:id="rId6"/>
    <p:sldLayoutId id="2147489951" r:id="rId7"/>
    <p:sldLayoutId id="214748995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40307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725988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85882" y="6477001"/>
            <a:ext cx="2311400" cy="3225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82123A40-6750-4040-9105-D8E2EC96299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7005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dirty="0" err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dirty="0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205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285161" y="6507163"/>
            <a:ext cx="408061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1100" baseline="0" dirty="0" smtClean="0">
                <a:solidFill>
                  <a:srgbClr val="231F89"/>
                </a:solidFill>
                <a:effectLst/>
                <a:latin typeface="Arial" charset="0"/>
              </a:rPr>
              <a:t>28/09/2016</a:t>
            </a:r>
            <a:endParaRPr lang="en-GB" altLang="en-US" sz="1100" dirty="0">
              <a:solidFill>
                <a:srgbClr val="231F89"/>
              </a:solidFill>
              <a:effectLst/>
              <a:latin typeface="Arial" charset="0"/>
            </a:endParaRPr>
          </a:p>
        </p:txBody>
      </p:sp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0" r:id="rId1"/>
    <p:sldLayoutId id="2147489830" r:id="rId2"/>
    <p:sldLayoutId id="2147489831" r:id="rId3"/>
    <p:sldLayoutId id="2147489832" r:id="rId4"/>
    <p:sldLayoutId id="2147489833" r:id="rId5"/>
    <p:sldLayoutId id="21474898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EBB00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B0BF27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3078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46EE5C4B-DD8F-43CB-B006-24F67BCFF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81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3083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4" r:id="rId1"/>
    <p:sldLayoutId id="2147489837" r:id="rId2"/>
    <p:sldLayoutId id="2147489838" r:id="rId3"/>
    <p:sldLayoutId id="2147489839" r:id="rId4"/>
    <p:sldLayoutId id="2147489840" r:id="rId5"/>
    <p:sldLayoutId id="2147489841" r:id="rId6"/>
    <p:sldLayoutId id="2147489842" r:id="rId7"/>
    <p:sldLayoutId id="2147489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62C4DD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4102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C6685356-5450-48D2-B7D4-CA1DF4C348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10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4107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5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0B619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AD1FD55F-ABC5-4C23-8ED7-A3DBB4E36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9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5131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51" r:id="rId2"/>
    <p:sldLayoutId id="2147489852" r:id="rId3"/>
    <p:sldLayoutId id="2147489853" r:id="rId4"/>
    <p:sldLayoutId id="2147489854" r:id="rId5"/>
    <p:sldLayoutId id="2147489855" r:id="rId6"/>
    <p:sldLayoutId id="2147489856" r:id="rId7"/>
    <p:sldLayoutId id="21474898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57868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6150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A90B5788-252C-43EA-98AF-D8BC5DC07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6153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6155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7" r:id="rId1"/>
    <p:sldLayoutId id="2147489858" r:id="rId2"/>
    <p:sldLayoutId id="2147489859" r:id="rId3"/>
    <p:sldLayoutId id="2147489860" r:id="rId4"/>
    <p:sldLayoutId id="2147489861" r:id="rId5"/>
    <p:sldLayoutId id="2147489862" r:id="rId6"/>
    <p:sldLayoutId id="2147489863" r:id="rId7"/>
    <p:sldLayoutId id="214748986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FAA73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7174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17C36B6A-691E-4508-A29E-C06A29FE9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177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7179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8" r:id="rId1"/>
    <p:sldLayoutId id="2147489865" r:id="rId2"/>
    <p:sldLayoutId id="2147489866" r:id="rId3"/>
    <p:sldLayoutId id="2147489867" r:id="rId4"/>
    <p:sldLayoutId id="2147489868" r:id="rId5"/>
    <p:sldLayoutId id="2147489869" r:id="rId6"/>
    <p:sldLayoutId id="2147489870" r:id="rId7"/>
    <p:sldLayoutId id="214748987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78" y="6356632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702" y="2205320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702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8198" name="Line 9"/>
          <p:cNvSpPr>
            <a:spLocks noChangeShapeType="1"/>
          </p:cNvSpPr>
          <p:nvPr userDrawn="1"/>
        </p:nvSpPr>
        <p:spPr bwMode="auto">
          <a:xfrm>
            <a:off x="9294813" y="6715407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3157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89"/>
                </a:solidFill>
              </a:defRPr>
            </a:lvl1pPr>
          </a:lstStyle>
          <a:p>
            <a:pPr>
              <a:defRPr/>
            </a:pPr>
            <a:fld id="{E7E157D9-1C19-4062-890B-5672742CA2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201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4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rgbClr val="231F89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rgbClr val="231F89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8203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30"/>
          <p:cNvSpPr>
            <a:spLocks noChangeArrowheads="1"/>
          </p:cNvSpPr>
          <p:nvPr userDrawn="1"/>
        </p:nvSpPr>
        <p:spPr bwMode="auto">
          <a:xfrm>
            <a:off x="4635501" y="1078195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altLang="en-US" smtClean="0">
              <a:solidFill>
                <a:srgbClr val="231F89"/>
              </a:solidFill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625475" y="6492875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1100" smtClean="0">
                <a:solidFill>
                  <a:srgbClr val="231F89"/>
                </a:solidFill>
                <a:effectLst/>
                <a:latin typeface="Arial" charset="0"/>
              </a:rPr>
              <a:t>30/09/2015,  </a:t>
            </a:r>
            <a:r>
              <a:rPr lang="de-DE" altLang="en-US" sz="1100" err="1" smtClean="0">
                <a:solidFill>
                  <a:srgbClr val="231F89"/>
                </a:solidFill>
                <a:effectLst/>
                <a:latin typeface="Arial" charset="0"/>
              </a:rPr>
              <a:t>Brussels</a:t>
            </a:r>
            <a:endParaRPr lang="en-GB" altLang="en-US" sz="1100">
              <a:solidFill>
                <a:srgbClr val="231F89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5164138" y="6508750"/>
            <a:ext cx="3740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8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GB" altLang="en-US" sz="1050" smtClean="0">
              <a:solidFill>
                <a:srgbClr val="231F89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9" r:id="rId1"/>
    <p:sldLayoutId id="2147489872" r:id="rId2"/>
    <p:sldLayoutId id="2147489873" r:id="rId3"/>
    <p:sldLayoutId id="2147489874" r:id="rId4"/>
    <p:sldLayoutId id="2147489875" r:id="rId5"/>
    <p:sldLayoutId id="2147489876" r:id="rId6"/>
    <p:sldLayoutId id="2147489877" r:id="rId7"/>
    <p:sldLayoutId id="21474898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  <a:cs typeface="ＭＳ Ｐゴシック" charset="0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EEBB00"/>
        </a:buClr>
        <a:buFont typeface="Wingdings" pitchFamily="2" charset="2"/>
        <a:buChar char="«"/>
        <a:defRPr sz="19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428625" y="1438383"/>
            <a:ext cx="4749017" cy="31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endParaRPr lang="fr-BE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BE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&amp; Information</a:t>
            </a:r>
          </a:p>
          <a:p>
            <a:pPr>
              <a:spcAft>
                <a:spcPts val="1800"/>
              </a:spcAft>
              <a:defRPr/>
            </a:pPr>
            <a:r>
              <a:rPr lang="fr-BE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Service</a:t>
            </a:r>
            <a:endParaRPr lang="fr-BE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BE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DIAS</a:t>
            </a:r>
            <a:endParaRPr lang="fr-BE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BE" sz="18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BE" sz="1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sz="1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28626" y="5123659"/>
            <a:ext cx="4492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1600" b="0" i="1" dirty="0" smtClean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28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1185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48"/>
    </mc:Choice>
    <mc:Fallback xmlns="">
      <p:transition xmlns:p14="http://schemas.microsoft.com/office/powerpoint/2010/main" spd="slow" advTm="812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21"/>
          <p:cNvSpPr txBox="1">
            <a:spLocks noChangeArrowheads="1"/>
          </p:cNvSpPr>
          <p:nvPr/>
        </p:nvSpPr>
        <p:spPr bwMode="auto">
          <a:xfrm>
            <a:off x="2807722" y="2869161"/>
            <a:ext cx="4423158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defPPr>
              <a:defRPr lang="en-US"/>
            </a:defPPr>
            <a:lvl1pPr algn="ctr" eaLnBrk="1" hangingPunct="1">
              <a:buClrTx/>
              <a:buFontTx/>
              <a:buNone/>
              <a:defRPr sz="1800" i="0">
                <a:solidFill>
                  <a:srgbClr val="000066"/>
                </a:solidFill>
                <a:latin typeface="Verdana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altLang="en-US" dirty="0"/>
              <a:t>6 Copernicus services</a:t>
            </a:r>
          </a:p>
        </p:txBody>
      </p:sp>
      <p:grpSp>
        <p:nvGrpSpPr>
          <p:cNvPr id="5124" name="Group 30"/>
          <p:cNvGrpSpPr>
            <a:grpSpLocks/>
          </p:cNvGrpSpPr>
          <p:nvPr/>
        </p:nvGrpSpPr>
        <p:grpSpPr bwMode="auto">
          <a:xfrm>
            <a:off x="3215303" y="3465198"/>
            <a:ext cx="3556525" cy="1513859"/>
            <a:chOff x="1870075" y="2645296"/>
            <a:chExt cx="3494013" cy="2225675"/>
          </a:xfrm>
        </p:grpSpPr>
        <p:pic>
          <p:nvPicPr>
            <p:cNvPr id="5141" name="Picture 19" descr="Land servi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075" y="2645296"/>
              <a:ext cx="1169988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0" descr="Air monitoring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038" y="2645296"/>
              <a:ext cx="116205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1" descr="Marine servic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2645296"/>
              <a:ext cx="116205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2" descr="Emergency Floo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472" y="3756546"/>
              <a:ext cx="118936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9" descr="Climate chan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86" y="3751783"/>
              <a:ext cx="1152102" cy="109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30" descr="Security pirac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910" y="3756546"/>
              <a:ext cx="11620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4871" y="2592162"/>
            <a:ext cx="3013075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 dirty="0" smtClean="0">
                <a:solidFill>
                  <a:srgbClr val="000066"/>
                </a:solidFill>
                <a:cs typeface="Arial" charset="0"/>
              </a:rPr>
              <a:t>Sentinels/other satellites</a:t>
            </a:r>
            <a:endParaRPr lang="en-GB" altLang="en-US" sz="2000" i="0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6157" name="Picture 5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7" b="70624"/>
          <a:stretch>
            <a:fillRect/>
          </a:stretch>
        </p:blipFill>
        <p:spPr bwMode="auto">
          <a:xfrm>
            <a:off x="1193979" y="1262507"/>
            <a:ext cx="1664969" cy="120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380553" y="5132724"/>
            <a:ext cx="955202" cy="907032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1335755" y="5076103"/>
            <a:ext cx="1024607" cy="3693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 dirty="0">
                <a:solidFill>
                  <a:srgbClr val="000066"/>
                </a:solidFill>
                <a:cs typeface="Arial" charset="0"/>
              </a:rPr>
              <a:t>in-situ</a:t>
            </a:r>
            <a:endParaRPr lang="en-GB" altLang="en-US" i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 rot="5400000">
            <a:off x="4682150" y="5035907"/>
            <a:ext cx="522782" cy="574062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1200" b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Bent Arrow 1"/>
          <p:cNvSpPr/>
          <p:nvPr/>
        </p:nvSpPr>
        <p:spPr bwMode="auto">
          <a:xfrm rot="10800000" flipH="1">
            <a:off x="981146" y="3312836"/>
            <a:ext cx="1559851" cy="79692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29" name="Bent Arrow 28"/>
          <p:cNvSpPr/>
          <p:nvPr/>
        </p:nvSpPr>
        <p:spPr bwMode="auto">
          <a:xfrm rot="10800000" flipH="1" flipV="1">
            <a:off x="981146" y="4198102"/>
            <a:ext cx="1578178" cy="785813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6148" name="TextBox 20"/>
          <p:cNvSpPr txBox="1">
            <a:spLocks noChangeArrowheads="1"/>
          </p:cNvSpPr>
          <p:nvPr/>
        </p:nvSpPr>
        <p:spPr bwMode="auto">
          <a:xfrm>
            <a:off x="2215951" y="5669950"/>
            <a:ext cx="5455179" cy="36931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i="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…added-value </a:t>
            </a:r>
            <a:r>
              <a:rPr lang="en-GB" altLang="en-US" sz="1800" i="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endParaRPr lang="en-GB" altLang="en-US" sz="1800" i="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3"/>
          <p:cNvSpPr txBox="1">
            <a:spLocks noChangeArrowheads="1"/>
          </p:cNvSpPr>
          <p:nvPr/>
        </p:nvSpPr>
        <p:spPr bwMode="auto">
          <a:xfrm>
            <a:off x="5167987" y="28350"/>
            <a:ext cx="471910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algn="r">
              <a:defRPr sz="2800">
                <a:solidFill>
                  <a:srgbClr val="EEBB00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Copernicus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5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7" y="932191"/>
            <a:ext cx="1750099" cy="121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99" y="997419"/>
            <a:ext cx="2835860" cy="1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6939711" y="3176080"/>
            <a:ext cx="3125365" cy="301619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GB" altLang="en-US" sz="1800" u="sng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User Perspective: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r>
              <a:rPr lang="en-GB" altLang="en-US" sz="18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– Free – Open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r>
              <a:rPr lang="en-GB" altLang="en-US" sz="18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Continuity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r>
              <a:rPr lang="en-GB" altLang="en-US" sz="18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Global coverage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r>
              <a:rPr lang="en-GB" altLang="en-US" sz="1800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Frequent update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r>
              <a:rPr lang="en-GB" altLang="en-US" sz="1800" dirty="0" smtClean="0">
                <a:solidFill>
                  <a:srgbClr val="FAA73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Significant Volume</a:t>
            </a: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ü"/>
              <a:defRPr/>
            </a:pPr>
            <a:endParaRPr lang="en-GB" altLang="en-US" sz="1800" dirty="0" smtClean="0">
              <a:solidFill>
                <a:srgbClr val="FAA73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is-IS" altLang="en-US" sz="18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but how to</a:t>
            </a:r>
            <a:endParaRPr lang="en-GB" altLang="en-US" sz="18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Ø"/>
              <a:defRPr/>
            </a:pPr>
            <a:r>
              <a:rPr lang="en-GB" altLang="en-US" sz="1800" dirty="0" smtClean="0">
                <a:solidFill>
                  <a:srgbClr val="FAA73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Access?</a:t>
            </a:r>
            <a:endParaRPr lang="en-GB" altLang="en-US" sz="18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Font typeface="Wingdings" charset="2"/>
              <a:buChar char="Ø"/>
              <a:defRPr/>
            </a:pPr>
            <a:r>
              <a:rPr lang="en-GB" altLang="en-US" sz="1800" dirty="0" smtClean="0">
                <a:solidFill>
                  <a:srgbClr val="FAA73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 Value?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307" y="1143260"/>
            <a:ext cx="3076465" cy="1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35098"/>
      </p:ext>
    </p:extLst>
  </p:cSld>
  <p:clrMapOvr>
    <a:masterClrMapping/>
  </p:clrMapOvr>
  <p:transition spd="slow" advTm="9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5126" grpId="0"/>
      <p:bldP spid="5132" grpId="0"/>
      <p:bldP spid="5" grpId="0" animBg="1"/>
      <p:bldP spid="2" grpId="0" animBg="1"/>
      <p:bldP spid="29" grpId="0" animBg="1"/>
      <p:bldP spid="614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05" y="1160215"/>
            <a:ext cx="2955940" cy="166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14" y="4804293"/>
            <a:ext cx="2233895" cy="14892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08476" y="1364820"/>
            <a:ext cx="4798089" cy="4620061"/>
          </a:xfrm>
        </p:spPr>
        <p:txBody>
          <a:bodyPr/>
          <a:lstStyle/>
          <a:p>
            <a:pPr>
              <a:lnSpc>
                <a:spcPts val="2920"/>
              </a:lnSpc>
              <a:spcBef>
                <a:spcPts val="0"/>
              </a:spcBef>
            </a:pPr>
            <a:r>
              <a:rPr lang="en-GB" sz="1600" b="1" dirty="0" smtClean="0"/>
              <a:t>Copernicus – full, free, open &amp; continuity</a:t>
            </a:r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fr-BE" sz="1600" b="1" dirty="0" smtClean="0"/>
              <a:t>New applications </a:t>
            </a:r>
            <a:r>
              <a:rPr lang="en-GB" sz="1600" b="1" dirty="0" smtClean="0"/>
              <a:t>built</a:t>
            </a:r>
            <a:r>
              <a:rPr lang="fr-BE" sz="1600" b="1" dirty="0" smtClean="0"/>
              <a:t> on/</a:t>
            </a:r>
            <a:r>
              <a:rPr lang="fr-BE" sz="1600" b="1" dirty="0" err="1" smtClean="0"/>
              <a:t>using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Earth</a:t>
            </a:r>
            <a:r>
              <a:rPr lang="fr-BE" sz="1600" b="1" dirty="0" smtClean="0"/>
              <a:t> Observation information</a:t>
            </a:r>
            <a:endParaRPr lang="en-GB" sz="1600" b="1" dirty="0" smtClean="0"/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en-GB" sz="1600" b="1" dirty="0"/>
              <a:t>The Digital </a:t>
            </a:r>
            <a:r>
              <a:rPr lang="en-GB" sz="1600" b="1" dirty="0" smtClean="0"/>
              <a:t>Revolution – Big Data, Cloud, HPC, </a:t>
            </a:r>
            <a:r>
              <a:rPr lang="en-GB" sz="1600" b="1" dirty="0" err="1" smtClean="0"/>
              <a:t>IoT</a:t>
            </a:r>
            <a:endParaRPr lang="en-GB" sz="1600" b="1" dirty="0"/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en-GB" sz="1600" b="1" dirty="0" smtClean="0"/>
              <a:t>Commoditisation</a:t>
            </a:r>
            <a:r>
              <a:rPr lang="fr-BE" sz="1600" b="1" dirty="0" smtClean="0"/>
              <a:t> of </a:t>
            </a:r>
            <a:r>
              <a:rPr lang="fr-BE" sz="1600" b="1" dirty="0" err="1" smtClean="0"/>
              <a:t>Earth</a:t>
            </a:r>
            <a:r>
              <a:rPr lang="fr-BE" sz="1600" b="1" dirty="0" smtClean="0"/>
              <a:t> Observation data</a:t>
            </a:r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fr-BE" sz="1600" b="1" dirty="0" smtClean="0"/>
              <a:t>Commercial initiatives (not </a:t>
            </a:r>
            <a:r>
              <a:rPr lang="fr-BE" sz="1600" b="1" dirty="0" err="1" smtClean="0"/>
              <a:t>only</a:t>
            </a:r>
            <a:r>
              <a:rPr lang="fr-BE" sz="1600" b="1" dirty="0" smtClean="0"/>
              <a:t>)</a:t>
            </a:r>
            <a:br>
              <a:rPr lang="fr-BE" sz="1600" b="1" dirty="0" smtClean="0"/>
            </a:br>
            <a:r>
              <a:rPr lang="fr-BE" sz="1600" b="1" dirty="0" smtClean="0"/>
              <a:t>in US – </a:t>
            </a:r>
            <a:r>
              <a:rPr lang="en-GB" sz="1600" b="1" dirty="0" smtClean="0"/>
              <a:t>private</a:t>
            </a:r>
            <a:r>
              <a:rPr lang="fr-BE" sz="1600" b="1" dirty="0" smtClean="0"/>
              <a:t> capital</a:t>
            </a:r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fr-BE" sz="1600" b="1" dirty="0" smtClean="0"/>
              <a:t>New and flexible value </a:t>
            </a:r>
            <a:r>
              <a:rPr lang="en-GB" sz="1600" b="1" dirty="0" smtClean="0"/>
              <a:t>chains</a:t>
            </a:r>
          </a:p>
          <a:p>
            <a:pPr>
              <a:lnSpc>
                <a:spcPts val="2920"/>
              </a:lnSpc>
              <a:spcBef>
                <a:spcPts val="0"/>
              </a:spcBef>
            </a:pPr>
            <a:r>
              <a:rPr lang="fr-BE" sz="1600" b="1" dirty="0" smtClean="0"/>
              <a:t>International </a:t>
            </a:r>
            <a:r>
              <a:rPr lang="en-GB" sz="1600" b="1" dirty="0" smtClean="0"/>
              <a:t>competition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BE" sz="1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9463" y="178267"/>
            <a:ext cx="415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err="1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endParaRPr lang="en-GB" sz="2400">
              <a:solidFill>
                <a:srgbClr val="EEB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" y="1160220"/>
            <a:ext cx="2495328" cy="1661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0" y="4804293"/>
            <a:ext cx="2085701" cy="1489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0" y="3040995"/>
            <a:ext cx="2823156" cy="154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95" y="3064415"/>
            <a:ext cx="1671479" cy="5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05"/>
    </mc:Choice>
    <mc:Fallback xmlns="">
      <p:transition xmlns:p14="http://schemas.microsoft.com/office/powerpoint/2010/main" spd="slow" advTm="1298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Elbow Connector 19"/>
          <p:cNvCxnSpPr>
            <a:endCxn id="90" idx="3"/>
          </p:cNvCxnSpPr>
          <p:nvPr/>
        </p:nvCxnSpPr>
        <p:spPr bwMode="auto">
          <a:xfrm rot="10800000" flipV="1">
            <a:off x="5685353" y="2459913"/>
            <a:ext cx="2696740" cy="1"/>
          </a:xfrm>
          <a:prstGeom prst="bentConnector3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40772" y="1143283"/>
            <a:ext cx="9247319" cy="10542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525530" y="5158572"/>
            <a:ext cx="7671370" cy="11801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40642" y="1925293"/>
            <a:ext cx="5144710" cy="106924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3113150" y="2007403"/>
            <a:ext cx="2529127" cy="81961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D578E-B316-46FA-952F-438ED4C1B66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05882" y="178408"/>
            <a:ext cx="340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 Concept</a:t>
            </a:r>
            <a:endParaRPr lang="en-GB" sz="2400" dirty="0">
              <a:solidFill>
                <a:srgbClr val="EEB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3040" y="3135230"/>
            <a:ext cx="325514" cy="3190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Copernicus Domain</a:t>
            </a: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12368" y="1143001"/>
            <a:ext cx="326186" cy="18512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rPr>
              <a:t>User Domain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70967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rPr>
              <a:t>Commission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096699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Member States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673895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Regional/Local</a:t>
            </a:r>
          </a:p>
          <a:p>
            <a:pPr algn="ctr"/>
            <a:r>
              <a:rPr lang="en-US" sz="1000" smtClean="0">
                <a:solidFill>
                  <a:schemeClr val="accent6"/>
                </a:solidFill>
                <a:latin typeface="Arial" charset="0"/>
              </a:rPr>
              <a:t>Administration</a:t>
            </a:r>
            <a:endParaRPr lang="en-US" sz="100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622431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Private sector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148163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Citizen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8199628" y="1305487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Scientific users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5743" y="3665903"/>
            <a:ext cx="2529127" cy="13020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105625" y="3665621"/>
            <a:ext cx="2529127" cy="13020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667925" y="2859855"/>
            <a:ext cx="2529127" cy="21077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18070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S6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186234" y="2173822"/>
            <a:ext cx="586087" cy="46165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>
                <a:solidFill>
                  <a:schemeClr val="accent6"/>
                </a:solidFill>
                <a:latin typeface="Arial" charset="0"/>
              </a:rPr>
              <a:t>User 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824012" y="3013063"/>
            <a:ext cx="2216650" cy="1753576"/>
            <a:chOff x="721018" y="2820259"/>
            <a:chExt cx="2541729" cy="1938777"/>
          </a:xfrm>
        </p:grpSpPr>
        <p:sp>
          <p:nvSpPr>
            <p:cNvPr id="37" name="Rectangle 36"/>
            <p:cNvSpPr/>
            <p:nvPr/>
          </p:nvSpPr>
          <p:spPr bwMode="auto">
            <a:xfrm>
              <a:off x="721018" y="2820259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Land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64902" y="3059883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Marine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186665" y="3299507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Atmosphere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55412" y="3539131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Emergency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36405" y="3778754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65057" y="4018378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468C"/>
                  </a:solidFill>
                  <a:effectLst/>
                  <a:latin typeface="Arial" charset="0"/>
                </a:rPr>
                <a:t>Climate</a:t>
              </a: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3290337" y="4041843"/>
            <a:ext cx="1006425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Sentinel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435027" y="4041843"/>
            <a:ext cx="1006425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Service Information</a:t>
            </a:r>
          </a:p>
        </p:txBody>
      </p:sp>
      <p:sp>
        <p:nvSpPr>
          <p:cNvPr id="6" name="Explosion 1 10"/>
          <p:cNvSpPr>
            <a:spLocks noChangeArrowheads="1"/>
          </p:cNvSpPr>
          <p:nvPr/>
        </p:nvSpPr>
        <p:spPr bwMode="auto">
          <a:xfrm rot="20375074">
            <a:off x="4922152" y="4532763"/>
            <a:ext cx="696696" cy="520939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new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777544" y="3740687"/>
            <a:ext cx="2217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Data Distribution service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00141" y="3749188"/>
            <a:ext cx="2491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Data and Information Access Service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45337" y="2868773"/>
            <a:ext cx="132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mtClean="0">
                <a:solidFill>
                  <a:schemeClr val="bg1"/>
                </a:solidFill>
              </a:rPr>
              <a:t>Copernicus Core Services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30" name="Oval 1029"/>
          <p:cNvSpPr/>
          <p:nvPr/>
        </p:nvSpPr>
        <p:spPr bwMode="auto">
          <a:xfrm>
            <a:off x="1395298" y="5231034"/>
            <a:ext cx="1251082" cy="10403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Sentinel </a:t>
            </a:r>
            <a:r>
              <a:rPr lang="en-US" sz="1000">
                <a:latin typeface="Arial" charset="0"/>
              </a:rPr>
              <a:t>Data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ESA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2870591" y="5231034"/>
            <a:ext cx="1251082" cy="10403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>
                <a:latin typeface="Arial" charset="0"/>
              </a:rPr>
              <a:t>Sentinel Data </a:t>
            </a:r>
          </a:p>
          <a:p>
            <a:pPr algn="ctr"/>
            <a:r>
              <a:rPr lang="en-US" sz="1000">
                <a:latin typeface="Arial" charset="0"/>
              </a:rPr>
              <a:t>EUMETSAT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345884" y="5231034"/>
            <a:ext cx="1251082" cy="10403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Contributing Missions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5821177" y="5231034"/>
            <a:ext cx="1251082" cy="10403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In-Situ</a:t>
            </a:r>
          </a:p>
        </p:txBody>
      </p:sp>
      <p:sp>
        <p:nvSpPr>
          <p:cNvPr id="64" name="Up Arrow 63"/>
          <p:cNvSpPr/>
          <p:nvPr/>
        </p:nvSpPr>
        <p:spPr bwMode="auto">
          <a:xfrm>
            <a:off x="1594405" y="4927776"/>
            <a:ext cx="215180" cy="299576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65" name="Up Arrow 64"/>
          <p:cNvSpPr/>
          <p:nvPr/>
        </p:nvSpPr>
        <p:spPr bwMode="auto">
          <a:xfrm>
            <a:off x="4253762" y="4927776"/>
            <a:ext cx="215180" cy="299576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71" name="Up Arrow 70"/>
          <p:cNvSpPr/>
          <p:nvPr/>
        </p:nvSpPr>
        <p:spPr bwMode="auto">
          <a:xfrm>
            <a:off x="6824745" y="4927776"/>
            <a:ext cx="215180" cy="299576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2" name="Up Arrow 81"/>
          <p:cNvSpPr/>
          <p:nvPr/>
        </p:nvSpPr>
        <p:spPr bwMode="auto">
          <a:xfrm>
            <a:off x="651362" y="3072894"/>
            <a:ext cx="261565" cy="57551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891531" y="3273448"/>
            <a:ext cx="114005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0" i="1" smtClean="0"/>
              <a:t>Data for Download</a:t>
            </a:r>
            <a:endParaRPr lang="en-US" sz="900" b="0" i="1"/>
          </a:p>
        </p:txBody>
      </p:sp>
      <p:sp>
        <p:nvSpPr>
          <p:cNvPr id="84" name="Up Arrow 83"/>
          <p:cNvSpPr/>
          <p:nvPr/>
        </p:nvSpPr>
        <p:spPr bwMode="auto">
          <a:xfrm>
            <a:off x="3290485" y="3054655"/>
            <a:ext cx="261565" cy="57551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6" name="Up Arrow 85"/>
          <p:cNvSpPr/>
          <p:nvPr/>
        </p:nvSpPr>
        <p:spPr bwMode="auto">
          <a:xfrm>
            <a:off x="5824049" y="2268423"/>
            <a:ext cx="261565" cy="57551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85577" y="2482532"/>
            <a:ext cx="181972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0" i="1" smtClean="0"/>
              <a:t>Information Access &amp; Download</a:t>
            </a:r>
            <a:endParaRPr lang="en-US" sz="900" b="0" i="1"/>
          </a:p>
        </p:txBody>
      </p:sp>
      <p:sp>
        <p:nvSpPr>
          <p:cNvPr id="85" name="TextBox 84"/>
          <p:cNvSpPr txBox="1"/>
          <p:nvPr/>
        </p:nvSpPr>
        <p:spPr>
          <a:xfrm>
            <a:off x="3515287" y="3273448"/>
            <a:ext cx="200875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0" i="1" smtClean="0"/>
              <a:t>Data/Information Access on Cloud</a:t>
            </a:r>
            <a:endParaRPr lang="en-US" sz="900" b="0" i="1"/>
          </a:p>
        </p:txBody>
      </p:sp>
      <p:sp>
        <p:nvSpPr>
          <p:cNvPr id="92" name="TextBox 91"/>
          <p:cNvSpPr txBox="1"/>
          <p:nvPr/>
        </p:nvSpPr>
        <p:spPr>
          <a:xfrm>
            <a:off x="5728963" y="4437070"/>
            <a:ext cx="132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Service Information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36" y="2420069"/>
            <a:ext cx="396475" cy="297356"/>
          </a:xfrm>
          <a:prstGeom prst="rect">
            <a:avLst/>
          </a:prstGeom>
        </p:spPr>
      </p:pic>
      <p:sp>
        <p:nvSpPr>
          <p:cNvPr id="98" name="Up Arrow 97"/>
          <p:cNvSpPr/>
          <p:nvPr/>
        </p:nvSpPr>
        <p:spPr bwMode="auto">
          <a:xfrm rot="5400000" flipH="1">
            <a:off x="3026525" y="4279645"/>
            <a:ext cx="157933" cy="32029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cxnSp>
        <p:nvCxnSpPr>
          <p:cNvPr id="1044" name="Straight Arrow Connector 1043"/>
          <p:cNvCxnSpPr/>
          <p:nvPr/>
        </p:nvCxnSpPr>
        <p:spPr bwMode="auto">
          <a:xfrm>
            <a:off x="3479277" y="1882973"/>
            <a:ext cx="1" cy="296883"/>
          </a:xfrm>
          <a:prstGeom prst="straightConnector1">
            <a:avLst/>
          </a:prstGeom>
          <a:noFill/>
          <a:ln w="38100" cap="flat" cmpd="sng" algn="ctr">
            <a:solidFill>
              <a:srgbClr val="FAA73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772169" y="2086549"/>
            <a:ext cx="132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Processing &amp; Other Value Added Services &amp;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 Data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824699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531341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237969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44601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51241" y="4031333"/>
            <a:ext cx="864984" cy="737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rPr>
              <a:t>S1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51388" y="4503963"/>
            <a:ext cx="1019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charset="0"/>
              </a:rPr>
              <a:t>Sentinels</a:t>
            </a:r>
          </a:p>
        </p:txBody>
      </p:sp>
      <p:sp>
        <p:nvSpPr>
          <p:cNvPr id="7" name="Explosion 1 10"/>
          <p:cNvSpPr>
            <a:spLocks noChangeArrowheads="1"/>
          </p:cNvSpPr>
          <p:nvPr/>
        </p:nvSpPr>
        <p:spPr bwMode="auto">
          <a:xfrm rot="20375074">
            <a:off x="1968743" y="4524238"/>
            <a:ext cx="1081330" cy="481759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00" smtClean="0"/>
              <a:t>improved</a:t>
            </a:r>
            <a:endParaRPr lang="en-US" altLang="en-US" sz="900"/>
          </a:p>
        </p:txBody>
      </p:sp>
      <p:sp>
        <p:nvSpPr>
          <p:cNvPr id="94" name="Up Arrow 93"/>
          <p:cNvSpPr/>
          <p:nvPr/>
        </p:nvSpPr>
        <p:spPr bwMode="auto">
          <a:xfrm rot="16200000">
            <a:off x="5574915" y="4279645"/>
            <a:ext cx="157933" cy="32029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8382244" y="5158572"/>
            <a:ext cx="1344773" cy="11801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smtClean="0">
                <a:latin typeface="Arial" charset="0"/>
              </a:rPr>
              <a:t>National, International </a:t>
            </a:r>
            <a:r>
              <a:rPr lang="en-US" sz="1000" dirty="0">
                <a:latin typeface="Arial" charset="0"/>
              </a:rPr>
              <a:t>&amp; Commercial </a:t>
            </a:r>
            <a:r>
              <a:rPr lang="en-US" sz="1000" dirty="0" smtClean="0">
                <a:latin typeface="Arial" charset="0"/>
              </a:rPr>
              <a:t>Data</a:t>
            </a:r>
            <a:endParaRPr lang="en-US" sz="1000" dirty="0"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8382244" y="2007128"/>
            <a:ext cx="1344773" cy="296052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9" name="Up Arrow 98"/>
          <p:cNvSpPr/>
          <p:nvPr/>
        </p:nvSpPr>
        <p:spPr bwMode="auto">
          <a:xfrm>
            <a:off x="8946887" y="4927776"/>
            <a:ext cx="215180" cy="299576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01148" y="2086549"/>
            <a:ext cx="132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</a:rPr>
              <a:t>Processing &amp; Other Value Added Services &amp;</a:t>
            </a:r>
          </a:p>
          <a:p>
            <a:pPr algn="ctr"/>
            <a:r>
              <a:rPr lang="en-US" sz="1000" smtClean="0">
                <a:solidFill>
                  <a:schemeClr val="bg1"/>
                </a:solidFill>
              </a:rPr>
              <a:t>Data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3067845" y="1925012"/>
            <a:ext cx="2599933" cy="3152552"/>
          </a:xfrm>
          <a:prstGeom prst="roundRect">
            <a:avLst>
              <a:gd name="adj" fmla="val 9187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70967" y="2007121"/>
            <a:ext cx="1402746" cy="48166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</a:rPr>
              <a:t>ESA / EUMETSAT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05625" y="2835968"/>
            <a:ext cx="2529127" cy="819611"/>
            <a:chOff x="10454472" y="487968"/>
            <a:chExt cx="2529127" cy="819611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0454472" y="487968"/>
              <a:ext cx="2529127" cy="8196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260000"/>
              <a:r>
                <a:rPr lang="en-US" sz="1000" dirty="0" smtClean="0">
                  <a:solidFill>
                    <a:srgbClr val="0B6192"/>
                  </a:solidFill>
                  <a:cs typeface="Arial" panose="020B0604020202020204" pitchFamily="34" charset="0"/>
                </a:rPr>
                <a:t>R &amp; D initiatives</a:t>
              </a:r>
            </a:p>
            <a:p>
              <a:pPr marL="1260000"/>
              <a:r>
                <a:rPr lang="en-US" sz="1000" dirty="0" smtClean="0">
                  <a:solidFill>
                    <a:srgbClr val="0B6192"/>
                  </a:solidFill>
                  <a:cs typeface="Arial" panose="020B0604020202020204" pitchFamily="34" charset="0"/>
                </a:rPr>
                <a:t>e-infrastructure</a:t>
              </a:r>
              <a:endParaRPr lang="en-US" sz="1000" dirty="0">
                <a:solidFill>
                  <a:srgbClr val="0B619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596" y="975703"/>
              <a:ext cx="389347" cy="1672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3672" y="913126"/>
              <a:ext cx="469113" cy="3135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76856" y="924967"/>
              <a:ext cx="654642" cy="268770"/>
            </a:xfrm>
            <a:prstGeom prst="rect">
              <a:avLst/>
            </a:prstGeom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071" y="2957568"/>
            <a:ext cx="812800" cy="21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40" y="2098222"/>
            <a:ext cx="881418" cy="231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7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3"/>
    </mc:Choice>
    <mc:Fallback xmlns="">
      <p:transition xmlns:p14="http://schemas.microsoft.com/office/powerpoint/2010/main" spd="slow" advTm="220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9463" y="178267"/>
            <a:ext cx="415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err="1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Copernicus</a:t>
            </a:r>
            <a:r>
              <a:rPr lang="fr-BE" sz="2400" dirty="0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DIAS</a:t>
            </a:r>
            <a:endParaRPr lang="en-GB" sz="2400" dirty="0">
              <a:solidFill>
                <a:srgbClr val="EEB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4429100" y="1364820"/>
            <a:ext cx="5376040" cy="46200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A service approach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Commission </a:t>
            </a:r>
            <a:r>
              <a:rPr lang="en-GB" sz="1600" b="1" dirty="0"/>
              <a:t>ensures </a:t>
            </a:r>
            <a:r>
              <a:rPr lang="en-GB" sz="1600" b="1" dirty="0" smtClean="0"/>
              <a:t>access to Copernicus data and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Non-exclusive – </a:t>
            </a:r>
            <a:r>
              <a:rPr lang="en-GB" sz="1600" b="1" u="sng" dirty="0" smtClean="0"/>
              <a:t>open for all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Combining European supply &amp; demand to provide critical mass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Industry-led, scalable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Facilitates transition from research and innovation to production environment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Opportunity: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1200" b="1" dirty="0" smtClean="0"/>
              <a:t>Integrate into e-infrastructure &amp; provide access to scientific community - free at the point of use</a:t>
            </a: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6" y="1628913"/>
            <a:ext cx="3588316" cy="4257675"/>
          </a:xfrm>
        </p:spPr>
      </p:pic>
      <p:cxnSp>
        <p:nvCxnSpPr>
          <p:cNvPr id="13" name="Straight Connector 12"/>
          <p:cNvCxnSpPr/>
          <p:nvPr/>
        </p:nvCxnSpPr>
        <p:spPr bwMode="auto">
          <a:xfrm>
            <a:off x="94600" y="3983421"/>
            <a:ext cx="4288221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 rot="16200000">
            <a:off x="3753948" y="4807473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Back-office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39369" y="2788856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 smtClean="0"/>
              <a:t>Front-office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921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43"/>
    </mc:Choice>
    <mc:Fallback xmlns="">
      <p:transition xmlns:p14="http://schemas.microsoft.com/office/powerpoint/2010/main" spd="slow" advTm="1113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6" y="1628913"/>
            <a:ext cx="3588316" cy="42576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9463" y="178267"/>
            <a:ext cx="415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err="1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Copernicus</a:t>
            </a:r>
            <a:r>
              <a:rPr lang="fr-BE" sz="2400" dirty="0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DIAS</a:t>
            </a:r>
            <a:endParaRPr lang="en-GB" sz="2400" dirty="0">
              <a:solidFill>
                <a:srgbClr val="EEB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4529960" y="1364820"/>
            <a:ext cx="5176460" cy="46200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600" b="1" dirty="0" err="1" smtClean="0"/>
              <a:t>Functional</a:t>
            </a:r>
            <a:r>
              <a:rPr lang="fr-BE" sz="1600" b="1" dirty="0" smtClean="0"/>
              <a:t> scope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smtClean="0"/>
              <a:t>Access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err="1" smtClean="0"/>
              <a:t>Discovery</a:t>
            </a:r>
            <a:endParaRPr lang="fr-BE" sz="1200" b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smtClean="0"/>
              <a:t>Visualisation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err="1" smtClean="0"/>
              <a:t>Integration</a:t>
            </a:r>
            <a:r>
              <a:rPr lang="fr-BE" sz="1200" b="1" dirty="0" smtClean="0"/>
              <a:t> layer to support user initiatives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600" b="1" dirty="0" smtClean="0"/>
              <a:t>Additional offerings – free or paid for</a:t>
            </a:r>
            <a:r>
              <a:rPr lang="fr-BE" sz="1600" b="1" dirty="0" smtClean="0"/>
              <a:t/>
            </a:r>
            <a:br>
              <a:rPr lang="fr-BE" sz="1600" b="1" dirty="0" smtClean="0"/>
            </a:br>
            <a:r>
              <a:rPr lang="fr-BE" sz="1600" b="1" dirty="0" smtClean="0"/>
              <a:t>(open business </a:t>
            </a:r>
            <a:r>
              <a:rPr lang="fr-BE" sz="1600" b="1" dirty="0" err="1" smtClean="0"/>
              <a:t>models</a:t>
            </a:r>
            <a:r>
              <a:rPr lang="fr-BE" sz="1600" b="1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err="1" smtClean="0"/>
              <a:t>Processing</a:t>
            </a:r>
            <a:endParaRPr lang="fr-BE" sz="1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smtClean="0"/>
              <a:t>Access to </a:t>
            </a:r>
            <a:r>
              <a:rPr lang="fr-BE" sz="1200" b="1" dirty="0" err="1" smtClean="0"/>
              <a:t>other</a:t>
            </a:r>
            <a:r>
              <a:rPr lang="fr-BE" sz="1200" b="1" dirty="0" smtClean="0"/>
              <a:t> data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smtClean="0"/>
              <a:t>Tools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err="1" smtClean="0"/>
              <a:t>Market</a:t>
            </a:r>
            <a:r>
              <a:rPr lang="fr-BE" sz="1200" b="1" dirty="0" smtClean="0"/>
              <a:t> places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fr-BE" sz="1200" b="1" dirty="0" smtClean="0"/>
              <a:t>….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600" b="1" dirty="0" smtClean="0"/>
              <a:t>Open &amp; non-</a:t>
            </a:r>
            <a:r>
              <a:rPr lang="fr-BE" sz="1600" b="1" dirty="0" err="1" smtClean="0"/>
              <a:t>discriminatory</a:t>
            </a:r>
            <a:endParaRPr lang="fr-BE" sz="16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BE" sz="1600" b="1" dirty="0" err="1" smtClean="0"/>
              <a:t>Competitive</a:t>
            </a:r>
            <a:r>
              <a:rPr lang="fr-BE" sz="1600" b="1" dirty="0" smtClean="0"/>
              <a:t>, open to </a:t>
            </a:r>
            <a:r>
              <a:rPr lang="fr-BE" sz="1600" b="1" dirty="0" err="1" smtClean="0"/>
              <a:t>industrial</a:t>
            </a:r>
            <a:r>
              <a:rPr lang="fr-BE" sz="1600" b="1" dirty="0" smtClean="0"/>
              <a:t> initiatives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fr-BE" sz="12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BE" sz="1600" b="1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4600" y="3983421"/>
            <a:ext cx="4288221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 rot="16200000">
            <a:off x="3753948" y="4807473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Back-office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739369" y="2788856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 smtClean="0"/>
              <a:t>Front-office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5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36"/>
    </mc:Choice>
    <mc:Fallback xmlns="">
      <p:transition xmlns:p14="http://schemas.microsoft.com/office/powerpoint/2010/main" spd="slow" advTm="849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D578E-B316-46FA-952F-438ED4C1B66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76257" y="178408"/>
            <a:ext cx="373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err="1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Complementarity</a:t>
            </a:r>
            <a:endParaRPr lang="en-GB" sz="2400" dirty="0">
              <a:solidFill>
                <a:srgbClr val="EEB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 bwMode="auto">
          <a:xfrm>
            <a:off x="5106994" y="1543050"/>
            <a:ext cx="479901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kern="0" dirty="0" smtClean="0">
                <a:ea typeface="+mn-ea"/>
                <a:cs typeface="+mn-cs"/>
              </a:rPr>
              <a:t>The </a:t>
            </a:r>
            <a:r>
              <a:rPr lang="en-GB" sz="2000" kern="0" dirty="0" smtClean="0">
                <a:ea typeface="+mn-ea"/>
                <a:cs typeface="+mn-cs"/>
              </a:rPr>
              <a:t>Copernicus</a:t>
            </a:r>
            <a:r>
              <a:rPr lang="fr-BE" sz="2000" kern="0" dirty="0" smtClean="0">
                <a:ea typeface="+mn-ea"/>
                <a:cs typeface="+mn-cs"/>
              </a:rPr>
              <a:t> data and information </a:t>
            </a:r>
            <a:r>
              <a:rPr lang="fr-BE" sz="2000" kern="0" dirty="0" err="1" smtClean="0">
                <a:ea typeface="+mn-ea"/>
                <a:cs typeface="+mn-cs"/>
              </a:rPr>
              <a:t>access</a:t>
            </a:r>
            <a:r>
              <a:rPr lang="fr-BE" sz="2000" kern="0" dirty="0" smtClean="0">
                <a:ea typeface="+mn-ea"/>
                <a:cs typeface="+mn-cs"/>
              </a:rPr>
              <a:t> initiative </a:t>
            </a:r>
            <a:r>
              <a:rPr lang="fr-BE" sz="2000" kern="0" dirty="0" err="1" smtClean="0">
                <a:ea typeface="+mn-ea"/>
                <a:cs typeface="+mn-cs"/>
              </a:rPr>
              <a:t>will</a:t>
            </a:r>
            <a:r>
              <a:rPr lang="fr-BE" sz="2000" kern="0" dirty="0" smtClean="0">
                <a:ea typeface="+mn-ea"/>
                <a:cs typeface="+mn-cs"/>
              </a:rPr>
              <a:t> </a:t>
            </a:r>
            <a:r>
              <a:rPr lang="fr-BE" sz="2000" kern="0" dirty="0" err="1" smtClean="0">
                <a:ea typeface="+mn-ea"/>
                <a:cs typeface="+mn-cs"/>
              </a:rPr>
              <a:t>build</a:t>
            </a:r>
            <a:r>
              <a:rPr lang="fr-BE" sz="2000" kern="0" dirty="0" smtClean="0">
                <a:ea typeface="+mn-ea"/>
                <a:cs typeface="+mn-cs"/>
              </a:rPr>
              <a:t> on and </a:t>
            </a:r>
            <a:r>
              <a:rPr lang="fr-BE" sz="2000" kern="0" dirty="0" err="1" smtClean="0">
                <a:ea typeface="+mn-ea"/>
                <a:cs typeface="+mn-cs"/>
              </a:rPr>
              <a:t>enrich</a:t>
            </a:r>
            <a:r>
              <a:rPr lang="fr-BE" sz="2000" kern="0" dirty="0" smtClean="0">
                <a:ea typeface="+mn-ea"/>
                <a:cs typeface="+mn-cs"/>
              </a:rPr>
              <a:t> </a:t>
            </a:r>
            <a:r>
              <a:rPr lang="fr-BE" sz="2000" kern="0" dirty="0" err="1" smtClean="0">
                <a:ea typeface="+mn-ea"/>
                <a:cs typeface="+mn-cs"/>
              </a:rPr>
              <a:t>other</a:t>
            </a:r>
            <a:r>
              <a:rPr lang="fr-BE" sz="2000" kern="0" dirty="0" smtClean="0">
                <a:ea typeface="+mn-ea"/>
                <a:cs typeface="+mn-cs"/>
              </a:rPr>
              <a:t> efforts </a:t>
            </a:r>
            <a:r>
              <a:rPr lang="fr-BE" sz="2000" kern="0" dirty="0" err="1" smtClean="0">
                <a:ea typeface="+mn-ea"/>
                <a:cs typeface="+mn-cs"/>
              </a:rPr>
              <a:t>within</a:t>
            </a:r>
            <a:r>
              <a:rPr lang="fr-BE" sz="2000" kern="0" dirty="0" smtClean="0">
                <a:ea typeface="+mn-ea"/>
                <a:cs typeface="+mn-cs"/>
              </a:rPr>
              <a:t> and </a:t>
            </a:r>
            <a:r>
              <a:rPr lang="fr-BE" sz="2000" kern="0" dirty="0" err="1" smtClean="0">
                <a:ea typeface="+mn-ea"/>
                <a:cs typeface="+mn-cs"/>
              </a:rPr>
              <a:t>outside</a:t>
            </a:r>
            <a:r>
              <a:rPr lang="fr-BE" sz="2000" kern="0" dirty="0" smtClean="0">
                <a:ea typeface="+mn-ea"/>
                <a:cs typeface="+mn-cs"/>
              </a:rPr>
              <a:t> the Commission.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b="1" kern="0" dirty="0" err="1" smtClean="0">
                <a:ea typeface="+mn-ea"/>
                <a:cs typeface="+mn-cs"/>
              </a:rPr>
              <a:t>We</a:t>
            </a:r>
            <a:r>
              <a:rPr lang="fr-BE" sz="2000" b="1" kern="0" dirty="0" smtClean="0">
                <a:ea typeface="+mn-ea"/>
                <a:cs typeface="+mn-cs"/>
              </a:rPr>
              <a:t> </a:t>
            </a:r>
            <a:r>
              <a:rPr lang="fr-BE" sz="2000" b="1" kern="0" dirty="0" err="1" smtClean="0">
                <a:ea typeface="+mn-ea"/>
                <a:cs typeface="+mn-cs"/>
              </a:rPr>
              <a:t>will</a:t>
            </a:r>
            <a:r>
              <a:rPr lang="fr-BE" sz="2000" b="1" kern="0" dirty="0" smtClean="0">
                <a:ea typeface="+mn-ea"/>
                <a:cs typeface="+mn-cs"/>
              </a:rPr>
              <a:t> </a:t>
            </a:r>
            <a:r>
              <a:rPr lang="fr-BE" sz="2000" b="1" kern="0" dirty="0" err="1" smtClean="0">
                <a:ea typeface="+mn-ea"/>
                <a:cs typeface="+mn-cs"/>
              </a:rPr>
              <a:t>step</a:t>
            </a:r>
            <a:r>
              <a:rPr lang="fr-BE" sz="2000" b="1" kern="0" dirty="0" smtClean="0">
                <a:ea typeface="+mn-ea"/>
                <a:cs typeface="+mn-cs"/>
              </a:rPr>
              <a:t> up </a:t>
            </a:r>
            <a:r>
              <a:rPr lang="fr-BE" sz="2000" b="1" kern="0" dirty="0" err="1" smtClean="0">
                <a:ea typeface="+mn-ea"/>
                <a:cs typeface="+mn-cs"/>
              </a:rPr>
              <a:t>our</a:t>
            </a:r>
            <a:r>
              <a:rPr lang="fr-BE" sz="2000" b="1" kern="0" dirty="0" smtClean="0">
                <a:ea typeface="+mn-ea"/>
                <a:cs typeface="+mn-cs"/>
              </a:rPr>
              <a:t> coordination effort to </a:t>
            </a:r>
            <a:r>
              <a:rPr lang="fr-BE" sz="2000" b="1" kern="0" dirty="0" err="1" smtClean="0">
                <a:ea typeface="+mn-ea"/>
                <a:cs typeface="+mn-cs"/>
              </a:rPr>
              <a:t>target</a:t>
            </a:r>
            <a:r>
              <a:rPr lang="fr-BE" sz="2000" b="1" kern="0" dirty="0" smtClean="0">
                <a:ea typeface="+mn-ea"/>
                <a:cs typeface="+mn-cs"/>
              </a:rPr>
              <a:t> </a:t>
            </a:r>
            <a:r>
              <a:rPr lang="fr-BE" sz="2000" b="1" kern="0" dirty="0" err="1" smtClean="0">
                <a:ea typeface="+mn-ea"/>
                <a:cs typeface="+mn-cs"/>
              </a:rPr>
              <a:t>alignment</a:t>
            </a:r>
            <a:r>
              <a:rPr lang="fr-BE" sz="2000" b="1" kern="0" dirty="0" smtClean="0">
                <a:ea typeface="+mn-ea"/>
                <a:cs typeface="+mn-cs"/>
              </a:rPr>
              <a:t> of objectives and </a:t>
            </a:r>
            <a:r>
              <a:rPr lang="fr-BE" sz="2000" b="1" kern="0" dirty="0" err="1" smtClean="0">
                <a:ea typeface="+mn-ea"/>
                <a:cs typeface="+mn-cs"/>
              </a:rPr>
              <a:t>mutual</a:t>
            </a:r>
            <a:r>
              <a:rPr lang="fr-BE" sz="2000" b="1" kern="0" dirty="0" smtClean="0">
                <a:ea typeface="+mn-ea"/>
                <a:cs typeface="+mn-cs"/>
              </a:rPr>
              <a:t> support </a:t>
            </a:r>
            <a:r>
              <a:rPr lang="fr-BE" sz="2000" b="1" kern="0" dirty="0" err="1" smtClean="0">
                <a:ea typeface="+mn-ea"/>
                <a:cs typeface="+mn-cs"/>
              </a:rPr>
              <a:t>amongst</a:t>
            </a:r>
            <a:r>
              <a:rPr lang="fr-BE" sz="2000" b="1" kern="0" dirty="0" smtClean="0">
                <a:ea typeface="+mn-ea"/>
                <a:cs typeface="+mn-cs"/>
              </a:rPr>
              <a:t> </a:t>
            </a:r>
            <a:r>
              <a:rPr lang="fr-BE" sz="2000" b="1" kern="0" dirty="0" err="1" smtClean="0">
                <a:ea typeface="+mn-ea"/>
                <a:cs typeface="+mn-cs"/>
              </a:rPr>
              <a:t>actors</a:t>
            </a:r>
            <a:r>
              <a:rPr lang="fr-BE" sz="2000" b="1" kern="0" dirty="0" smtClean="0">
                <a:ea typeface="+mn-ea"/>
                <a:cs typeface="+mn-cs"/>
              </a:rPr>
              <a:t>.</a:t>
            </a:r>
            <a:r>
              <a:rPr lang="fr-BE" sz="2000" kern="0" dirty="0" smtClean="0">
                <a:ea typeface="+mn-ea"/>
                <a:cs typeface="+mn-cs"/>
              </a:rPr>
              <a:t> </a:t>
            </a:r>
            <a:endParaRPr lang="en-GB" sz="2000" b="1" kern="0" dirty="0" smtClean="0"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000" b="1" kern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b="0" kern="0" dirty="0" smtClean="0">
              <a:ea typeface="+mn-ea"/>
              <a:cs typeface="+mn-cs"/>
            </a:endParaRPr>
          </a:p>
          <a:p>
            <a:pPr>
              <a:defRPr/>
            </a:pPr>
            <a:endParaRPr lang="en-GB" b="0" kern="0" dirty="0" smtClean="0">
              <a:ea typeface="+mn-ea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b="0" kern="0" dirty="0" smtClean="0">
              <a:ea typeface="+mn-ea"/>
              <a:cs typeface="+mn-cs"/>
            </a:endParaRPr>
          </a:p>
          <a:p>
            <a:pPr>
              <a:defRPr/>
            </a:pPr>
            <a:endParaRPr lang="en-GB" b="0" kern="0" dirty="0" smtClean="0">
              <a:ea typeface="+mn-ea"/>
              <a:cs typeface="+mn-cs"/>
            </a:endParaRPr>
          </a:p>
          <a:p>
            <a:pPr>
              <a:defRPr/>
            </a:pPr>
            <a:endParaRPr lang="en-GB" altLang="en-US" b="0" kern="0" dirty="0" smtClean="0"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0403" y="626358"/>
            <a:ext cx="4495800" cy="5920492"/>
            <a:chOff x="1824" y="-254"/>
            <a:chExt cx="2834" cy="3736"/>
          </a:xfrm>
        </p:grpSpPr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200" i="1" dirty="0" err="1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European</a:t>
              </a:r>
              <a:endParaRPr lang="fr-BE" sz="1200" i="1" dirty="0" smtClean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fr-BE" sz="1200" i="1" dirty="0" err="1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Big</a:t>
              </a:r>
              <a:r>
                <a:rPr lang="fr-BE" sz="1200" i="1" dirty="0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Data</a:t>
              </a:r>
            </a:p>
            <a:p>
              <a:pPr algn="ctr"/>
              <a:r>
                <a:rPr lang="fr-BE" sz="1200" i="1" dirty="0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</a:t>
              </a:r>
              <a:endParaRPr lang="en-GB" sz="1200" i="1" dirty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i="1" dirty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288000" rIns="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 i="1" dirty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Puzzle3"/>
            <p:cNvSpPr>
              <a:spLocks noEditPoints="1" noChangeArrowheads="1"/>
            </p:cNvSpPr>
            <p:nvPr/>
          </p:nvSpPr>
          <p:spPr bwMode="auto">
            <a:xfrm>
              <a:off x="3212" y="628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200" i="1" dirty="0" err="1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Copernicus</a:t>
              </a:r>
              <a:endParaRPr lang="en-GB" sz="1600" i="1" dirty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Puzzle4"/>
            <p:cNvSpPr>
              <a:spLocks noEditPoints="1" noChangeArrowheads="1"/>
            </p:cNvSpPr>
            <p:nvPr/>
          </p:nvSpPr>
          <p:spPr bwMode="auto">
            <a:xfrm>
              <a:off x="2192" y="-254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AA73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BE" sz="1200" i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Market</a:t>
              </a:r>
              <a:r>
                <a:rPr lang="fr-BE" sz="1200" i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Place</a:t>
              </a:r>
              <a:endPara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Puzzle2"/>
            <p:cNvSpPr>
              <a:spLocks noEditPoints="1" noChangeArrowheads="1"/>
            </p:cNvSpPr>
            <p:nvPr/>
          </p:nvSpPr>
          <p:spPr bwMode="auto">
            <a:xfrm>
              <a:off x="2880" y="-253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200" i="1" dirty="0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Contribution</a:t>
              </a:r>
            </a:p>
            <a:p>
              <a:pPr algn="ctr"/>
              <a:r>
                <a:rPr lang="fr-BE" sz="1200" i="1" dirty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lang="fr-BE" sz="1200" i="1" dirty="0" smtClean="0">
                  <a:solidFill>
                    <a:srgbClr val="EEBB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GEO</a:t>
              </a:r>
              <a:endParaRPr lang="en-GB" sz="1200" i="1" dirty="0">
                <a:solidFill>
                  <a:srgbClr val="EEB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7117" y="3443231"/>
            <a:ext cx="208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 Innovation Europe</a:t>
            </a:r>
            <a:endParaRPr lang="en-GB" sz="1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189" y="4457955"/>
            <a:ext cx="163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Collaborative</a:t>
            </a:r>
          </a:p>
          <a:p>
            <a:pPr algn="ctr"/>
            <a:r>
              <a:rPr lang="fr-BE" sz="1200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</a:t>
            </a:r>
            <a:r>
              <a:rPr lang="fr-BE" sz="12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Segment</a:t>
            </a:r>
            <a:endParaRPr lang="en-GB" sz="1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23" y="5576287"/>
            <a:ext cx="376614" cy="251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23" y="4080509"/>
            <a:ext cx="376614" cy="251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17" y="4099363"/>
            <a:ext cx="496711" cy="213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528" y="5587057"/>
            <a:ext cx="812800" cy="21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30" y="2331804"/>
            <a:ext cx="1041595" cy="2731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23" y="2468388"/>
            <a:ext cx="376614" cy="2517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03" y="1816000"/>
            <a:ext cx="839810" cy="1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7"/>
    </mc:Choice>
    <mc:Fallback xmlns="">
      <p:transition xmlns:p14="http://schemas.microsoft.com/office/powerpoint/2010/main" spd="slow" advTm="640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894422" y="2848108"/>
            <a:ext cx="3351006" cy="8255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EEBB00"/>
                </a:solidFill>
                <a:effectLst/>
                <a:ea typeface="ＭＳ Ｐゴシック" pitchFamily="34" charset="-128"/>
              </a:rPr>
              <a:t>Thank you for your attention!</a:t>
            </a:r>
            <a:br>
              <a:rPr lang="en-GB" altLang="en-US" dirty="0" smtClean="0">
                <a:solidFill>
                  <a:srgbClr val="EEBB00"/>
                </a:solidFill>
                <a:effectLst/>
                <a:ea typeface="ＭＳ Ｐゴシック" pitchFamily="34" charset="-128"/>
              </a:rPr>
            </a:br>
            <a:r>
              <a:rPr lang="en-GB" altLang="en-US" dirty="0">
                <a:solidFill>
                  <a:srgbClr val="EEBB00"/>
                </a:solidFill>
                <a:ea typeface="ＭＳ Ｐゴシック" pitchFamily="34" charset="-128"/>
              </a:rPr>
              <a:t/>
            </a:r>
            <a:br>
              <a:rPr lang="en-GB" altLang="en-US" dirty="0">
                <a:solidFill>
                  <a:srgbClr val="EEBB00"/>
                </a:solidFill>
                <a:ea typeface="ＭＳ Ｐゴシック" pitchFamily="34" charset="-128"/>
              </a:rPr>
            </a:br>
            <a:endParaRPr lang="en-GB" altLang="en-US" sz="1800" dirty="0" smtClean="0">
              <a:solidFill>
                <a:srgbClr val="EEBB00"/>
              </a:solidFill>
              <a:effectLst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99300" y="6451882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BB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D78BC8-7612-4B13-B730-E27609226F5A}" type="slidenum">
              <a:rPr lang="en-GB" altLang="en-US" sz="12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2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48"/>
    </mc:Choice>
    <mc:Fallback xmlns="">
      <p:transition xmlns:p14="http://schemas.microsoft.com/office/powerpoint/2010/main" spd="slow" advTm="8114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7|33.1|20.6"/>
</p:tagLst>
</file>

<file path=ppt/theme/theme1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7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9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8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9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5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5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6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7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5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A4 Paper (210x297 mm)</PresentationFormat>
  <Paragraphs>141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8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Verdana</vt:lpstr>
      <vt:lpstr>Wingdings</vt:lpstr>
      <vt:lpstr>New Powerpoint Template</vt:lpstr>
      <vt:lpstr>8_New Powerpoint Template</vt:lpstr>
      <vt:lpstr>1_New Powerpoint Template</vt:lpstr>
      <vt:lpstr>2_New Powerpoint Template</vt:lpstr>
      <vt:lpstr>3_New Powerpoint Template</vt:lpstr>
      <vt:lpstr>4_New Powerpoint Template</vt:lpstr>
      <vt:lpstr>5_New Powerpoint Template</vt:lpstr>
      <vt:lpstr>6_New Powerpoint Template</vt:lpstr>
      <vt:lpstr>7_New Powerpoint Template</vt:lpstr>
      <vt:lpstr>9_New Powerpoint Template</vt:lpstr>
      <vt:lpstr>10_New Powerpoint Template</vt:lpstr>
      <vt:lpstr>87_New Powerpoint Template</vt:lpstr>
      <vt:lpstr>11_New Powerpoint Template</vt:lpstr>
      <vt:lpstr>44_New Powerpoint Template</vt:lpstr>
      <vt:lpstr>84_New Powerpoint Template</vt:lpstr>
      <vt:lpstr>49_New Powerpoint Template</vt:lpstr>
      <vt:lpstr>62_New Powerpoint Template</vt:lpstr>
      <vt:lpstr>51_New Powerpoint Template</vt:lpstr>
      <vt:lpstr>68_New Powerpoint Template</vt:lpstr>
      <vt:lpstr>69_New Powerpoint Template</vt:lpstr>
      <vt:lpstr>52_New Powerpoint Template</vt:lpstr>
      <vt:lpstr>64_New Powerpoint Template</vt:lpstr>
      <vt:lpstr>85_New Powerpoint Template</vt:lpstr>
      <vt:lpstr>53_New Powerpoint Template</vt:lpstr>
      <vt:lpstr>86_New Powerpoint Template</vt:lpstr>
      <vt:lpstr>73_New Powerpoint Template</vt:lpstr>
      <vt:lpstr>54_New Powerpoint Template</vt:lpstr>
      <vt:lpstr>55_New Powerpoint Template</vt:lpstr>
      <vt:lpstr>12_New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2016-06-22T11:46:36Z</dcterms:created>
  <dcterms:modified xsi:type="dcterms:W3CDTF">2016-09-29T08:25:08Z</dcterms:modified>
</cp:coreProperties>
</file>